
<file path=[Content_Types].xml><?xml version="1.0" encoding="utf-8"?>
<Types xmlns="http://schemas.openxmlformats.org/package/2006/content-types">
  <Default Extension="png" ContentType="image/png"/>
  <Default Extension="rels" ContentType="application/vnd.openxmlformats-package.relationships+xml"/>
  <Default Extension="wdp" ContentType="image/vnd.ms-photo"/>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footer1.xml" ContentType="application/vnd.openxmlformats-officedocument.wordprocessingml.footer+xml"/>
  <Override PartName="/word/diagrams/data1.xml" ContentType="application/vnd.openxmlformats-officedocument.drawingml.diagramData+xml"/>
  <Override PartName="/word/diagrams/layout1.xml" ContentType="application/vnd.openxmlformats-officedocument.drawingml.diagramLayout+xml"/>
  <Override PartName="/word/diagrams/quickStyle1.xml" ContentType="application/vnd.openxmlformats-officedocument.drawingml.diagramStyle+xml"/>
  <Override PartName="/word/diagrams/colors1.xml" ContentType="application/vnd.openxmlformats-officedocument.drawingml.diagramColors+xml"/>
  <Override PartName="/word/diagrams/drawing1.xml" ContentType="application/vnd.ms-office.drawingml.diagramDrawing+xml"/>
  <Override PartName="/word/diagrams/data2.xml" ContentType="application/vnd.openxmlformats-officedocument.drawingml.diagramData+xml"/>
  <Override PartName="/word/diagrams/layout2.xml" ContentType="application/vnd.openxmlformats-officedocument.drawingml.diagramLayout+xml"/>
  <Override PartName="/word/diagrams/quickStyle2.xml" ContentType="application/vnd.openxmlformats-officedocument.drawingml.diagramStyle+xml"/>
  <Override PartName="/word/diagrams/colors2.xml" ContentType="application/vnd.openxmlformats-officedocument.drawingml.diagramColors+xml"/>
  <Override PartName="/word/diagrams/drawing2.xml" ContentType="application/vnd.ms-office.drawingml.diagramDrawing+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ackground w:color="F2F2F2" w:themeColor="background1" w:themeShade="F2"/>
  <w:body>
    <w:p w14:paraId="264A5605" w14:textId="604FF950" w:rsidR="00FD1F4B" w:rsidRDefault="00A17796" w:rsidP="00D9142D">
      <w:pPr>
        <w:tabs>
          <w:tab w:val="left" w:pos="1182"/>
        </w:tabs>
      </w:pPr>
      <w:r>
        <w:rPr>
          <w:noProof/>
        </w:rPr>
        <w:drawing>
          <wp:anchor distT="0" distB="0" distL="114300" distR="114300" simplePos="0" relativeHeight="251661312" behindDoc="1" locked="1" layoutInCell="1" allowOverlap="1" wp14:anchorId="635EEFAD" wp14:editId="4067BD54">
            <wp:simplePos x="0" y="0"/>
            <wp:positionH relativeFrom="column">
              <wp:posOffset>-205740</wp:posOffset>
            </wp:positionH>
            <wp:positionV relativeFrom="paragraph">
              <wp:posOffset>-336550</wp:posOffset>
            </wp:positionV>
            <wp:extent cx="1040130" cy="519484"/>
            <wp:effectExtent l="0" t="0" r="7620" b="0"/>
            <wp:wrapNone/>
            <wp:docPr id="338985502" name="Picture 2" descr="A white text on a black background&#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38985502" name="Picture 2" descr="A white text on a black background&#10;&#10;Description automatically generated"/>
                    <pic:cNvPicPr/>
                  </pic:nvPicPr>
                  <pic:blipFill>
                    <a:blip r:embed="rId11" cstate="print">
                      <a:extLst>
                        <a:ext uri="{28A0092B-C50C-407E-A947-70E740481C1C}">
                          <a14:useLocalDpi xmlns:a14="http://schemas.microsoft.com/office/drawing/2010/main" val="0"/>
                        </a:ext>
                      </a:extLst>
                    </a:blip>
                    <a:stretch>
                      <a:fillRect/>
                    </a:stretch>
                  </pic:blipFill>
                  <pic:spPr>
                    <a:xfrm>
                      <a:off x="0" y="0"/>
                      <a:ext cx="1040130" cy="519484"/>
                    </a:xfrm>
                    <a:prstGeom prst="rect">
                      <a:avLst/>
                    </a:prstGeom>
                  </pic:spPr>
                </pic:pic>
              </a:graphicData>
            </a:graphic>
            <wp14:sizeRelH relativeFrom="page">
              <wp14:pctWidth>0</wp14:pctWidth>
            </wp14:sizeRelH>
            <wp14:sizeRelV relativeFrom="page">
              <wp14:pctHeight>0</wp14:pctHeight>
            </wp14:sizeRelV>
          </wp:anchor>
        </w:drawing>
      </w:r>
      <w:r w:rsidR="00D9142D">
        <w:rPr>
          <w:noProof/>
        </w:rPr>
        <w:t xml:space="preserve"> </w:t>
      </w:r>
      <w:r w:rsidR="005230AD">
        <w:rPr>
          <w:noProof/>
        </w:rPr>
        <w:drawing>
          <wp:anchor distT="0" distB="0" distL="114300" distR="114300" simplePos="0" relativeHeight="251659263" behindDoc="1" locked="1" layoutInCell="1" allowOverlap="1" wp14:anchorId="5F60EBA4" wp14:editId="5717A026">
            <wp:simplePos x="0" y="0"/>
            <wp:positionH relativeFrom="column">
              <wp:posOffset>-897255</wp:posOffset>
            </wp:positionH>
            <wp:positionV relativeFrom="paragraph">
              <wp:posOffset>-902970</wp:posOffset>
            </wp:positionV>
            <wp:extent cx="7542000" cy="10695600"/>
            <wp:effectExtent l="0" t="0" r="1905" b="0"/>
            <wp:wrapNone/>
            <wp:docPr id="151668466" name="Picture 1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1668466" name="Picture 13"/>
                    <pic:cNvPicPr/>
                  </pic:nvPicPr>
                  <pic:blipFill>
                    <a:blip r:embed="rId12">
                      <a:extLst>
                        <a:ext uri="{28A0092B-C50C-407E-A947-70E740481C1C}">
                          <a14:useLocalDpi xmlns:a14="http://schemas.microsoft.com/office/drawing/2010/main" val="0"/>
                        </a:ext>
                      </a:extLst>
                    </a:blip>
                    <a:stretch>
                      <a:fillRect/>
                    </a:stretch>
                  </pic:blipFill>
                  <pic:spPr>
                    <a:xfrm>
                      <a:off x="0" y="0"/>
                      <a:ext cx="7542000" cy="10695600"/>
                    </a:xfrm>
                    <a:prstGeom prst="rect">
                      <a:avLst/>
                    </a:prstGeom>
                  </pic:spPr>
                </pic:pic>
              </a:graphicData>
            </a:graphic>
            <wp14:sizeRelH relativeFrom="page">
              <wp14:pctWidth>0</wp14:pctWidth>
            </wp14:sizeRelH>
            <wp14:sizeRelV relativeFrom="page">
              <wp14:pctHeight>0</wp14:pctHeight>
            </wp14:sizeRelV>
          </wp:anchor>
        </w:drawing>
      </w:r>
      <w:r w:rsidR="00D9142D">
        <w:tab/>
      </w:r>
    </w:p>
    <w:p w14:paraId="0CD2BBDC" w14:textId="2FBA5C21" w:rsidR="00D9142D" w:rsidRDefault="00D9142D">
      <w:r>
        <w:rPr>
          <w:noProof/>
        </w:rPr>
        <w:t xml:space="preserve"> </w:t>
      </w:r>
      <w:r w:rsidR="00FD1F4B">
        <w:rPr>
          <w:noProof/>
        </w:rPr>
        <mc:AlternateContent>
          <mc:Choice Requires="wps">
            <w:drawing>
              <wp:anchor distT="45720" distB="45720" distL="114300" distR="114300" simplePos="0" relativeHeight="251660288" behindDoc="0" locked="0" layoutInCell="1" allowOverlap="1" wp14:anchorId="4E6C14A9" wp14:editId="439CC462">
                <wp:simplePos x="0" y="0"/>
                <wp:positionH relativeFrom="column">
                  <wp:posOffset>-304800</wp:posOffset>
                </wp:positionH>
                <wp:positionV relativeFrom="paragraph">
                  <wp:posOffset>1800225</wp:posOffset>
                </wp:positionV>
                <wp:extent cx="6457950" cy="5934075"/>
                <wp:effectExtent l="0" t="0" r="0" b="0"/>
                <wp:wrapSquare wrapText="bothSides"/>
                <wp:docPr id="217"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457950" cy="5934075"/>
                        </a:xfrm>
                        <a:prstGeom prst="rect">
                          <a:avLst/>
                        </a:prstGeom>
                        <a:noFill/>
                        <a:ln w="9525">
                          <a:noFill/>
                          <a:miter lim="800000"/>
                          <a:headEnd/>
                          <a:tailEnd/>
                        </a:ln>
                      </wps:spPr>
                      <wps:txbx>
                        <w:txbxContent>
                          <w:p w14:paraId="31A09EDE" w14:textId="2818C13D" w:rsidR="00E126AF" w:rsidRDefault="005B4829" w:rsidP="00A67F98">
                            <w:pPr>
                              <w:pStyle w:val="Heading1"/>
                              <w:spacing w:line="240" w:lineRule="auto"/>
                              <w:rPr>
                                <w:color w:val="FFFFFF" w:themeColor="background1"/>
                                <w:sz w:val="72"/>
                                <w:szCs w:val="72"/>
                              </w:rPr>
                            </w:pPr>
                            <w:bookmarkStart w:id="0" w:name="_Toc204074750"/>
                            <w:bookmarkStart w:id="1" w:name="_Toc205306253"/>
                            <w:bookmarkStart w:id="2" w:name="_Toc205306833"/>
                            <w:bookmarkStart w:id="3" w:name="_Toc206078394"/>
                            <w:bookmarkStart w:id="4" w:name="_Toc206079505"/>
                            <w:bookmarkStart w:id="5" w:name="_Toc177387048"/>
                            <w:r>
                              <w:rPr>
                                <w:color w:val="FFFFFF" w:themeColor="background1"/>
                                <w:sz w:val="72"/>
                                <w:szCs w:val="72"/>
                              </w:rPr>
                              <w:t>Safe</w:t>
                            </w:r>
                            <w:r w:rsidR="00154930">
                              <w:rPr>
                                <w:color w:val="FFFFFF" w:themeColor="background1"/>
                                <w:sz w:val="72"/>
                                <w:szCs w:val="72"/>
                              </w:rPr>
                              <w:t>guarding (Children and Adults)</w:t>
                            </w:r>
                            <w:bookmarkEnd w:id="0"/>
                            <w:bookmarkEnd w:id="1"/>
                            <w:bookmarkEnd w:id="2"/>
                            <w:bookmarkEnd w:id="3"/>
                            <w:bookmarkEnd w:id="4"/>
                          </w:p>
                          <w:p w14:paraId="1A0607F2" w14:textId="7C35A8FB" w:rsidR="004A47FD" w:rsidRDefault="00A82C1A" w:rsidP="00A67F98">
                            <w:pPr>
                              <w:pStyle w:val="Heading1"/>
                              <w:spacing w:line="240" w:lineRule="auto"/>
                              <w:rPr>
                                <w:color w:val="FFFFFF" w:themeColor="background1"/>
                              </w:rPr>
                            </w:pPr>
                            <w:bookmarkStart w:id="6" w:name="_Toc204074751"/>
                            <w:bookmarkStart w:id="7" w:name="_Toc205306254"/>
                            <w:bookmarkStart w:id="8" w:name="_Toc205306834"/>
                            <w:bookmarkStart w:id="9" w:name="_Toc206078395"/>
                            <w:bookmarkStart w:id="10" w:name="_Toc206079506"/>
                            <w:r w:rsidRPr="00A82C1A">
                              <w:rPr>
                                <w:color w:val="FFFFFF" w:themeColor="background1"/>
                              </w:rPr>
                              <w:t>Policy</w:t>
                            </w:r>
                            <w:bookmarkEnd w:id="5"/>
                            <w:bookmarkEnd w:id="6"/>
                            <w:bookmarkEnd w:id="7"/>
                            <w:bookmarkEnd w:id="8"/>
                            <w:bookmarkEnd w:id="9"/>
                            <w:bookmarkEnd w:id="10"/>
                          </w:p>
                          <w:p w14:paraId="48C436A8" w14:textId="758B2D9A" w:rsidR="00DF1CAC" w:rsidRPr="00DF1CAC" w:rsidRDefault="00DF1CAC" w:rsidP="00DF1CAC">
                            <w:pPr>
                              <w:pStyle w:val="Heading1"/>
                              <w:rPr>
                                <w:color w:val="FFFFFF" w:themeColor="background1"/>
                              </w:rPr>
                            </w:pPr>
                            <w:bookmarkStart w:id="11" w:name="_Toc204074752"/>
                            <w:bookmarkStart w:id="12" w:name="_Toc205306255"/>
                            <w:bookmarkStart w:id="13" w:name="_Toc205306835"/>
                            <w:bookmarkStart w:id="14" w:name="_Toc206078396"/>
                            <w:bookmarkStart w:id="15" w:name="_Toc206079507"/>
                            <w:r w:rsidRPr="00DF1CAC">
                              <w:rPr>
                                <w:color w:val="FFFFFF" w:themeColor="background1"/>
                              </w:rPr>
                              <w:t xml:space="preserve">Applicable Company: </w:t>
                            </w:r>
                            <w:sdt>
                              <w:sdtPr>
                                <w:rPr>
                                  <w:color w:val="FFFFFF" w:themeColor="background1"/>
                                </w:rPr>
                                <w:id w:val="-527183621"/>
                                <w:placeholder>
                                  <w:docPart w:val="6D6355190AB24C7BA6C1DC1B98562DD2"/>
                                </w:placeholder>
                                <w:comboBox>
                                  <w:listItem w:value="Choose an item."/>
                                  <w:listItem w:displayText="The Calico Group" w:value="The Calico Group"/>
                                  <w:listItem w:displayText="Acorn" w:value="Acorn"/>
                                  <w:listItem w:displayText="Delphi" w:value="Delphi"/>
                                  <w:listItem w:displayText="Calico Enterprise" w:value="Calico Enterprise"/>
                                  <w:listItem w:displayText="Calico Homes" w:value="Calico Homes"/>
                                  <w:listItem w:displayText="Syncora" w:value="Syncora"/>
                                  <w:listItem w:displayText="Syncora Care" w:value="Syncora Care"/>
                                  <w:listItem w:displayText="Ring Stones" w:value="Ring Stones"/>
                                  <w:listItem w:displayText="Gateway" w:value="Gateway"/>
                                  <w:listItem w:displayText="SafeNet" w:value="SafeNet"/>
                                </w:comboBox>
                              </w:sdtPr>
                              <w:sdtEndPr/>
                              <w:sdtContent>
                                <w:r w:rsidR="00154930">
                                  <w:rPr>
                                    <w:color w:val="FFFFFF" w:themeColor="background1"/>
                                  </w:rPr>
                                  <w:t>The Calico Group</w:t>
                                </w:r>
                              </w:sdtContent>
                            </w:sdt>
                            <w:bookmarkEnd w:id="11"/>
                            <w:bookmarkEnd w:id="12"/>
                            <w:bookmarkEnd w:id="13"/>
                            <w:bookmarkEnd w:id="14"/>
                            <w:bookmarkEnd w:id="15"/>
                          </w:p>
                          <w:p w14:paraId="746B84A3" w14:textId="1FF1C453" w:rsidR="00A82C1A" w:rsidRPr="00A82C1A" w:rsidRDefault="00AC7CB9" w:rsidP="00A82C1A">
                            <w:pPr>
                              <w:pStyle w:val="Heading1"/>
                              <w:rPr>
                                <w:b/>
                                <w:bCs/>
                                <w:color w:val="FFFFFF" w:themeColor="background1"/>
                              </w:rPr>
                            </w:pPr>
                            <w:bookmarkStart w:id="16" w:name="_Toc177387049"/>
                            <w:bookmarkStart w:id="17" w:name="_Toc204074753"/>
                            <w:bookmarkStart w:id="18" w:name="_Toc205306256"/>
                            <w:bookmarkStart w:id="19" w:name="_Toc205306836"/>
                            <w:bookmarkStart w:id="20" w:name="_Toc206078397"/>
                            <w:bookmarkStart w:id="21" w:name="_Toc206079508"/>
                            <w:bookmarkStart w:id="22" w:name="_Toc176857233"/>
                            <w:r>
                              <w:rPr>
                                <w:b/>
                                <w:bCs/>
                                <w:color w:val="FFFFFF" w:themeColor="background1"/>
                              </w:rPr>
                              <w:t>Owner</w:t>
                            </w:r>
                            <w:r w:rsidR="000C71EB">
                              <w:rPr>
                                <w:b/>
                                <w:bCs/>
                                <w:color w:val="FFFFFF" w:themeColor="background1"/>
                              </w:rPr>
                              <w:t>:</w:t>
                            </w:r>
                            <w:bookmarkEnd w:id="16"/>
                            <w:r w:rsidR="000C71EB">
                              <w:rPr>
                                <w:b/>
                                <w:bCs/>
                                <w:color w:val="FFFFFF" w:themeColor="background1"/>
                              </w:rPr>
                              <w:t xml:space="preserve"> </w:t>
                            </w:r>
                            <w:bookmarkEnd w:id="17"/>
                            <w:bookmarkEnd w:id="18"/>
                            <w:bookmarkEnd w:id="19"/>
                            <w:r w:rsidR="00154930">
                              <w:rPr>
                                <w:b/>
                                <w:bCs/>
                                <w:color w:val="FFFFFF" w:themeColor="background1"/>
                              </w:rPr>
                              <w:t>Emma Thornber</w:t>
                            </w:r>
                            <w:bookmarkEnd w:id="20"/>
                            <w:bookmarkEnd w:id="21"/>
                          </w:p>
                          <w:p w14:paraId="5BCC441E" w14:textId="48D62317" w:rsidR="00A82C1A" w:rsidRDefault="004A47FD" w:rsidP="00A67F98">
                            <w:pPr>
                              <w:pStyle w:val="Heading1"/>
                              <w:spacing w:line="240" w:lineRule="auto"/>
                              <w:rPr>
                                <w:color w:val="FFFFFF" w:themeColor="background1"/>
                                <w:sz w:val="32"/>
                                <w:szCs w:val="32"/>
                              </w:rPr>
                            </w:pPr>
                            <w:bookmarkStart w:id="23" w:name="_Toc177387050"/>
                            <w:bookmarkStart w:id="24" w:name="_Toc204074754"/>
                            <w:bookmarkStart w:id="25" w:name="_Toc205306257"/>
                            <w:bookmarkStart w:id="26" w:name="_Toc205306837"/>
                            <w:bookmarkStart w:id="27" w:name="_Toc206078398"/>
                            <w:bookmarkStart w:id="28" w:name="_Toc206079509"/>
                            <w:r w:rsidRPr="00E82C26">
                              <w:rPr>
                                <w:color w:val="FFFFFF" w:themeColor="background1"/>
                                <w:sz w:val="32"/>
                                <w:szCs w:val="32"/>
                              </w:rPr>
                              <w:t>Version Number:</w:t>
                            </w:r>
                            <w:bookmarkEnd w:id="23"/>
                            <w:r w:rsidR="00E126AF">
                              <w:rPr>
                                <w:color w:val="FFFFFF" w:themeColor="background1"/>
                                <w:sz w:val="32"/>
                                <w:szCs w:val="32"/>
                              </w:rPr>
                              <w:t xml:space="preserve"> </w:t>
                            </w:r>
                            <w:bookmarkEnd w:id="24"/>
                            <w:r w:rsidR="00740D45">
                              <w:rPr>
                                <w:color w:val="FFFFFF" w:themeColor="background1"/>
                                <w:sz w:val="32"/>
                                <w:szCs w:val="32"/>
                              </w:rPr>
                              <w:t>5</w:t>
                            </w:r>
                            <w:r w:rsidR="00240102">
                              <w:rPr>
                                <w:color w:val="FFFFFF" w:themeColor="background1"/>
                                <w:sz w:val="32"/>
                                <w:szCs w:val="32"/>
                              </w:rPr>
                              <w:t>.0</w:t>
                            </w:r>
                            <w:bookmarkEnd w:id="25"/>
                            <w:bookmarkEnd w:id="26"/>
                            <w:bookmarkEnd w:id="27"/>
                            <w:bookmarkEnd w:id="28"/>
                          </w:p>
                          <w:p w14:paraId="465E2A1C" w14:textId="14D6C922" w:rsidR="004A47FD" w:rsidRDefault="00A82C1A" w:rsidP="00A67F98">
                            <w:pPr>
                              <w:pStyle w:val="Heading1"/>
                              <w:spacing w:line="240" w:lineRule="auto"/>
                              <w:rPr>
                                <w:color w:val="FFFFFF" w:themeColor="background1"/>
                                <w:sz w:val="32"/>
                                <w:szCs w:val="32"/>
                              </w:rPr>
                            </w:pPr>
                            <w:bookmarkStart w:id="29" w:name="_Toc177387051"/>
                            <w:bookmarkStart w:id="30" w:name="_Toc204074755"/>
                            <w:bookmarkStart w:id="31" w:name="_Toc205306258"/>
                            <w:bookmarkStart w:id="32" w:name="_Toc205306838"/>
                            <w:bookmarkStart w:id="33" w:name="_Toc206078399"/>
                            <w:bookmarkStart w:id="34" w:name="_Toc206079510"/>
                            <w:r w:rsidRPr="00A82C1A">
                              <w:rPr>
                                <w:color w:val="FFFFFF" w:themeColor="background1"/>
                                <w:sz w:val="32"/>
                                <w:szCs w:val="32"/>
                              </w:rPr>
                              <w:t>Signed Off By</w:t>
                            </w:r>
                            <w:r w:rsidR="007A6988">
                              <w:rPr>
                                <w:color w:val="FFFFFF" w:themeColor="background1"/>
                                <w:sz w:val="32"/>
                                <w:szCs w:val="32"/>
                              </w:rPr>
                              <w:t xml:space="preserve">: </w:t>
                            </w:r>
                            <w:r w:rsidR="00740D45">
                              <w:rPr>
                                <w:color w:val="FFFFFF" w:themeColor="background1"/>
                                <w:sz w:val="32"/>
                                <w:szCs w:val="32"/>
                              </w:rPr>
                              <w:t>Boards</w:t>
                            </w:r>
                            <w:r w:rsidR="004A47FD" w:rsidRPr="00E82C26">
                              <w:rPr>
                                <w:color w:val="FFFFFF" w:themeColor="background1"/>
                                <w:sz w:val="32"/>
                                <w:szCs w:val="32"/>
                              </w:rPr>
                              <w:br/>
                              <w:t>Review Cycle:</w:t>
                            </w:r>
                            <w:r w:rsidR="00DD544D">
                              <w:rPr>
                                <w:color w:val="FFFFFF" w:themeColor="background1"/>
                                <w:sz w:val="32"/>
                                <w:szCs w:val="32"/>
                              </w:rPr>
                              <w:t xml:space="preserve"> </w:t>
                            </w:r>
                            <w:sdt>
                              <w:sdtPr>
                                <w:rPr>
                                  <w:color w:val="FFFFFF" w:themeColor="background1"/>
                                  <w:sz w:val="32"/>
                                  <w:szCs w:val="32"/>
                                </w:rPr>
                                <w:id w:val="1118261733"/>
                                <w:placeholder>
                                  <w:docPart w:val="DefaultPlaceholder_-1854013438"/>
                                </w:placeholder>
                                <w:dropDownList>
                                  <w:listItem w:value="Choose an item."/>
                                  <w:listItem w:displayText="Annually" w:value="Annually"/>
                                  <w:listItem w:displayText="Bi-Annually" w:value="Bi-Annually"/>
                                  <w:listItem w:displayText="Tri-Annually" w:value="Tri-Annually"/>
                                </w:dropDownList>
                              </w:sdtPr>
                              <w:sdtEndPr/>
                              <w:sdtContent>
                                <w:r w:rsidR="00E126AF">
                                  <w:rPr>
                                    <w:color w:val="FFFFFF" w:themeColor="background1"/>
                                    <w:sz w:val="32"/>
                                    <w:szCs w:val="32"/>
                                  </w:rPr>
                                  <w:t>Annually</w:t>
                                </w:r>
                              </w:sdtContent>
                            </w:sdt>
                            <w:r w:rsidR="004A47FD" w:rsidRPr="00E82C26">
                              <w:rPr>
                                <w:color w:val="FFFFFF" w:themeColor="background1"/>
                                <w:sz w:val="32"/>
                                <w:szCs w:val="32"/>
                              </w:rPr>
                              <w:br/>
                              <w:t>Next Review Date:</w:t>
                            </w:r>
                            <w:bookmarkEnd w:id="22"/>
                            <w:bookmarkEnd w:id="29"/>
                            <w:r w:rsidR="00DD544D">
                              <w:rPr>
                                <w:color w:val="FFFFFF" w:themeColor="background1"/>
                                <w:sz w:val="32"/>
                                <w:szCs w:val="32"/>
                              </w:rPr>
                              <w:t xml:space="preserve"> </w:t>
                            </w:r>
                            <w:sdt>
                              <w:sdtPr>
                                <w:rPr>
                                  <w:color w:val="FFFFFF" w:themeColor="background1"/>
                                  <w:sz w:val="32"/>
                                  <w:szCs w:val="32"/>
                                </w:rPr>
                                <w:id w:val="336278732"/>
                                <w:placeholder>
                                  <w:docPart w:val="DefaultPlaceholder_-1854013437"/>
                                </w:placeholder>
                                <w:date w:fullDate="2027-09-17T00:00:00Z">
                                  <w:dateFormat w:val="dd/MM/yyyy"/>
                                  <w:lid w:val="en-GB"/>
                                  <w:storeMappedDataAs w:val="dateTime"/>
                                  <w:calendar w:val="gregorian"/>
                                </w:date>
                              </w:sdtPr>
                              <w:sdtEndPr/>
                              <w:sdtContent>
                                <w:r w:rsidR="00740D45">
                                  <w:rPr>
                                    <w:color w:val="FFFFFF" w:themeColor="background1"/>
                                    <w:sz w:val="32"/>
                                    <w:szCs w:val="32"/>
                                  </w:rPr>
                                  <w:t>17/09/2027</w:t>
                                </w:r>
                              </w:sdtContent>
                            </w:sdt>
                            <w:bookmarkEnd w:id="30"/>
                            <w:bookmarkEnd w:id="31"/>
                            <w:bookmarkEnd w:id="32"/>
                            <w:bookmarkEnd w:id="33"/>
                            <w:bookmarkEnd w:id="34"/>
                          </w:p>
                          <w:p w14:paraId="5F0D7B80" w14:textId="45956A6C" w:rsidR="007A6988" w:rsidRPr="007A6988" w:rsidRDefault="007A6988" w:rsidP="007A6988">
                            <w:pPr>
                              <w:pStyle w:val="Heading2"/>
                              <w:rPr>
                                <w:color w:val="FFFFFF" w:themeColor="background1"/>
                              </w:rPr>
                            </w:pPr>
                            <w:bookmarkStart w:id="35" w:name="_Toc204074756"/>
                            <w:bookmarkStart w:id="36" w:name="_Toc205306259"/>
                            <w:bookmarkStart w:id="37" w:name="_Toc205306839"/>
                            <w:bookmarkStart w:id="38" w:name="_Toc206078400"/>
                            <w:bookmarkStart w:id="39" w:name="_Toc206079511"/>
                            <w:r w:rsidRPr="007A6988">
                              <w:rPr>
                                <w:color w:val="FFFFFF" w:themeColor="background1"/>
                              </w:rPr>
                              <w:t xml:space="preserve">Policy Checklist Completed? </w:t>
                            </w:r>
                            <w:sdt>
                              <w:sdtPr>
                                <w:rPr>
                                  <w:color w:val="FFFFFF" w:themeColor="background1"/>
                                </w:rPr>
                                <w:id w:val="-1137189223"/>
                                <w:placeholder>
                                  <w:docPart w:val="DefaultPlaceholder_-1854013438"/>
                                </w:placeholder>
                                <w:dropDownList>
                                  <w:listItem w:value="Choose an item."/>
                                  <w:listItem w:displayText="Yes" w:value="Yes"/>
                                  <w:listItem w:displayText="No" w:value="No"/>
                                </w:dropDownList>
                              </w:sdtPr>
                              <w:sdtEndPr/>
                              <w:sdtContent>
                                <w:r w:rsidR="00A7453A">
                                  <w:rPr>
                                    <w:color w:val="FFFFFF" w:themeColor="background1"/>
                                  </w:rPr>
                                  <w:t>Yes</w:t>
                                </w:r>
                              </w:sdtContent>
                            </w:sdt>
                            <w:bookmarkEnd w:id="35"/>
                            <w:bookmarkEnd w:id="36"/>
                            <w:bookmarkEnd w:id="37"/>
                            <w:bookmarkEnd w:id="38"/>
                            <w:bookmarkEnd w:id="39"/>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type w14:anchorId="4E6C14A9" id="_x0000_t202" coordsize="21600,21600" o:spt="202" path="m,l,21600r21600,l21600,xe">
                <v:stroke joinstyle="miter"/>
                <v:path gradientshapeok="t" o:connecttype="rect"/>
              </v:shapetype>
              <v:shape id="Text Box 2" o:spid="_x0000_s1026" type="#_x0000_t202" style="position:absolute;margin-left:-24pt;margin-top:141.75pt;width:508.5pt;height:467.25pt;z-index:251660288;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skhIA+AEAAM4DAAAOAAAAZHJzL2Uyb0RvYy54bWysU8tu2zAQvBfoPxC815JdK4kFy0GaNEWB&#10;9AGk/YA1RVlESS5L0pbSr++SchyjvRXVgeBqydmd2eH6ejSaHaQPCm3D57OSM2kFtsruGv792/2b&#10;K85CBNuCRisb/iQDv968frUeXC0X2KNupWcEYkM9uIb3Mbq6KILopYEwQyctJTv0BiKFfle0HgZC&#10;N7pYlOVFMaBvnUchQ6C/d1OSbzJ+10kRv3RdkJHphlNvMa8+r9u0Fps11DsPrlfi2Ab8QxcGlKWi&#10;J6g7iMD2Xv0FZZTwGLCLM4GmwK5TQmYOxGZe/sHmsQcnMxcSJ7iTTOH/wYrPh0f31bM4vsORBphJ&#10;BPeA4kdgFm97sDt54z0OvYSWCs+TZMXgQn28mqQOdUgg2+ETtjRk2EfMQGPnTVKFeDJCpwE8nUSX&#10;Y2SCfl4sq8tVRSlBuWr1dlleVrkG1M/XnQ/xg0TD0qbhnqaa4eHwEGJqB+rnI6maxXuldZ6stmxo&#10;+KpaVPnCWcaoSMbTyjT8qkzfZIXE8r1t8+UISk97KqDtkXZiOnGO43akg4n+FtsnEsDjZDB6ELTp&#10;0f/ibCBzNTz83IOXnOmPlkRczZfL5MYcEP8FBf48sz3PgBUE1fDI2bS9jdnBE9cbErtTWYaXTo69&#10;kmmyOkeDJ1eex/nUyzPc/AYAAP//AwBQSwMEFAAGAAgAAAAhAG07vTjgAAAADAEAAA8AAABkcnMv&#10;ZG93bnJldi54bWxMj81OwzAQhO9IfQdrK3Fr7Ya2SkKcqiriCqL8SNzceJtExOsodpvw9iwnOO7M&#10;p9mZYje5TlxxCK0nDaulAoFUedtSreHt9XGRggjRkDWdJ9TwjQF25eymMLn1I73g9RhrwSEUcqOh&#10;ibHPpQxVg86Epe+R2Dv7wZnI51BLO5iRw10nE6W20pmW+ENjejw0WH0dL07D+9P582OtnusHt+lH&#10;PylJLpNa386n/T2IiFP8g+G3PleHkjud/IVsEJ2GxTrlLVFDkt5tQDCRbTNWTowmK/ZkWcj/I8of&#10;AAAA//8DAFBLAQItABQABgAIAAAAIQC2gziS/gAAAOEBAAATAAAAAAAAAAAAAAAAAAAAAABbQ29u&#10;dGVudF9UeXBlc10ueG1sUEsBAi0AFAAGAAgAAAAhADj9If/WAAAAlAEAAAsAAAAAAAAAAAAAAAAA&#10;LwEAAF9yZWxzLy5yZWxzUEsBAi0AFAAGAAgAAAAhAOySEgD4AQAAzgMAAA4AAAAAAAAAAAAAAAAA&#10;LgIAAGRycy9lMm9Eb2MueG1sUEsBAi0AFAAGAAgAAAAhAG07vTjgAAAADAEAAA8AAAAAAAAAAAAA&#10;AAAAUgQAAGRycy9kb3ducmV2LnhtbFBLBQYAAAAABAAEAPMAAABfBQAAAAA=&#10;" filled="f" stroked="f">
                <v:textbox>
                  <w:txbxContent>
                    <w:p w14:paraId="31A09EDE" w14:textId="2818C13D" w:rsidR="00E126AF" w:rsidRDefault="005B4829" w:rsidP="00A67F98">
                      <w:pPr>
                        <w:pStyle w:val="Heading1"/>
                        <w:spacing w:line="240" w:lineRule="auto"/>
                        <w:rPr>
                          <w:color w:val="FFFFFF" w:themeColor="background1"/>
                          <w:sz w:val="72"/>
                          <w:szCs w:val="72"/>
                        </w:rPr>
                      </w:pPr>
                      <w:bookmarkStart w:id="40" w:name="_Toc204074750"/>
                      <w:bookmarkStart w:id="41" w:name="_Toc205306253"/>
                      <w:bookmarkStart w:id="42" w:name="_Toc205306833"/>
                      <w:bookmarkStart w:id="43" w:name="_Toc206078394"/>
                      <w:bookmarkStart w:id="44" w:name="_Toc206079505"/>
                      <w:bookmarkStart w:id="45" w:name="_Toc177387048"/>
                      <w:r>
                        <w:rPr>
                          <w:color w:val="FFFFFF" w:themeColor="background1"/>
                          <w:sz w:val="72"/>
                          <w:szCs w:val="72"/>
                        </w:rPr>
                        <w:t>Safe</w:t>
                      </w:r>
                      <w:r w:rsidR="00154930">
                        <w:rPr>
                          <w:color w:val="FFFFFF" w:themeColor="background1"/>
                          <w:sz w:val="72"/>
                          <w:szCs w:val="72"/>
                        </w:rPr>
                        <w:t>guarding (Children and Adults)</w:t>
                      </w:r>
                      <w:bookmarkEnd w:id="40"/>
                      <w:bookmarkEnd w:id="41"/>
                      <w:bookmarkEnd w:id="42"/>
                      <w:bookmarkEnd w:id="43"/>
                      <w:bookmarkEnd w:id="44"/>
                    </w:p>
                    <w:p w14:paraId="1A0607F2" w14:textId="7C35A8FB" w:rsidR="004A47FD" w:rsidRDefault="00A82C1A" w:rsidP="00A67F98">
                      <w:pPr>
                        <w:pStyle w:val="Heading1"/>
                        <w:spacing w:line="240" w:lineRule="auto"/>
                        <w:rPr>
                          <w:color w:val="FFFFFF" w:themeColor="background1"/>
                        </w:rPr>
                      </w:pPr>
                      <w:bookmarkStart w:id="46" w:name="_Toc204074751"/>
                      <w:bookmarkStart w:id="47" w:name="_Toc205306254"/>
                      <w:bookmarkStart w:id="48" w:name="_Toc205306834"/>
                      <w:bookmarkStart w:id="49" w:name="_Toc206078395"/>
                      <w:bookmarkStart w:id="50" w:name="_Toc206079506"/>
                      <w:r w:rsidRPr="00A82C1A">
                        <w:rPr>
                          <w:color w:val="FFFFFF" w:themeColor="background1"/>
                        </w:rPr>
                        <w:t>Policy</w:t>
                      </w:r>
                      <w:bookmarkEnd w:id="45"/>
                      <w:bookmarkEnd w:id="46"/>
                      <w:bookmarkEnd w:id="47"/>
                      <w:bookmarkEnd w:id="48"/>
                      <w:bookmarkEnd w:id="49"/>
                      <w:bookmarkEnd w:id="50"/>
                    </w:p>
                    <w:p w14:paraId="48C436A8" w14:textId="758B2D9A" w:rsidR="00DF1CAC" w:rsidRPr="00DF1CAC" w:rsidRDefault="00DF1CAC" w:rsidP="00DF1CAC">
                      <w:pPr>
                        <w:pStyle w:val="Heading1"/>
                        <w:rPr>
                          <w:color w:val="FFFFFF" w:themeColor="background1"/>
                        </w:rPr>
                      </w:pPr>
                      <w:bookmarkStart w:id="51" w:name="_Toc204074752"/>
                      <w:bookmarkStart w:id="52" w:name="_Toc205306255"/>
                      <w:bookmarkStart w:id="53" w:name="_Toc205306835"/>
                      <w:bookmarkStart w:id="54" w:name="_Toc206078396"/>
                      <w:bookmarkStart w:id="55" w:name="_Toc206079507"/>
                      <w:r w:rsidRPr="00DF1CAC">
                        <w:rPr>
                          <w:color w:val="FFFFFF" w:themeColor="background1"/>
                        </w:rPr>
                        <w:t xml:space="preserve">Applicable Company: </w:t>
                      </w:r>
                      <w:sdt>
                        <w:sdtPr>
                          <w:rPr>
                            <w:color w:val="FFFFFF" w:themeColor="background1"/>
                          </w:rPr>
                          <w:id w:val="-527183621"/>
                          <w:placeholder>
                            <w:docPart w:val="6D6355190AB24C7BA6C1DC1B98562DD2"/>
                          </w:placeholder>
                          <w:comboBox>
                            <w:listItem w:value="Choose an item."/>
                            <w:listItem w:displayText="The Calico Group" w:value="The Calico Group"/>
                            <w:listItem w:displayText="Acorn" w:value="Acorn"/>
                            <w:listItem w:displayText="Delphi" w:value="Delphi"/>
                            <w:listItem w:displayText="Calico Enterprise" w:value="Calico Enterprise"/>
                            <w:listItem w:displayText="Calico Homes" w:value="Calico Homes"/>
                            <w:listItem w:displayText="Syncora" w:value="Syncora"/>
                            <w:listItem w:displayText="Syncora Care" w:value="Syncora Care"/>
                            <w:listItem w:displayText="Ring Stones" w:value="Ring Stones"/>
                            <w:listItem w:displayText="Gateway" w:value="Gateway"/>
                            <w:listItem w:displayText="SafeNet" w:value="SafeNet"/>
                          </w:comboBox>
                        </w:sdtPr>
                        <w:sdtEndPr/>
                        <w:sdtContent>
                          <w:r w:rsidR="00154930">
                            <w:rPr>
                              <w:color w:val="FFFFFF" w:themeColor="background1"/>
                            </w:rPr>
                            <w:t>The Calico Group</w:t>
                          </w:r>
                        </w:sdtContent>
                      </w:sdt>
                      <w:bookmarkEnd w:id="51"/>
                      <w:bookmarkEnd w:id="52"/>
                      <w:bookmarkEnd w:id="53"/>
                      <w:bookmarkEnd w:id="54"/>
                      <w:bookmarkEnd w:id="55"/>
                    </w:p>
                    <w:p w14:paraId="746B84A3" w14:textId="1FF1C453" w:rsidR="00A82C1A" w:rsidRPr="00A82C1A" w:rsidRDefault="00AC7CB9" w:rsidP="00A82C1A">
                      <w:pPr>
                        <w:pStyle w:val="Heading1"/>
                        <w:rPr>
                          <w:b/>
                          <w:bCs/>
                          <w:color w:val="FFFFFF" w:themeColor="background1"/>
                        </w:rPr>
                      </w:pPr>
                      <w:bookmarkStart w:id="56" w:name="_Toc177387049"/>
                      <w:bookmarkStart w:id="57" w:name="_Toc204074753"/>
                      <w:bookmarkStart w:id="58" w:name="_Toc205306256"/>
                      <w:bookmarkStart w:id="59" w:name="_Toc205306836"/>
                      <w:bookmarkStart w:id="60" w:name="_Toc206078397"/>
                      <w:bookmarkStart w:id="61" w:name="_Toc206079508"/>
                      <w:bookmarkStart w:id="62" w:name="_Toc176857233"/>
                      <w:r>
                        <w:rPr>
                          <w:b/>
                          <w:bCs/>
                          <w:color w:val="FFFFFF" w:themeColor="background1"/>
                        </w:rPr>
                        <w:t>Owner</w:t>
                      </w:r>
                      <w:r w:rsidR="000C71EB">
                        <w:rPr>
                          <w:b/>
                          <w:bCs/>
                          <w:color w:val="FFFFFF" w:themeColor="background1"/>
                        </w:rPr>
                        <w:t>:</w:t>
                      </w:r>
                      <w:bookmarkEnd w:id="56"/>
                      <w:r w:rsidR="000C71EB">
                        <w:rPr>
                          <w:b/>
                          <w:bCs/>
                          <w:color w:val="FFFFFF" w:themeColor="background1"/>
                        </w:rPr>
                        <w:t xml:space="preserve"> </w:t>
                      </w:r>
                      <w:bookmarkEnd w:id="57"/>
                      <w:bookmarkEnd w:id="58"/>
                      <w:bookmarkEnd w:id="59"/>
                      <w:r w:rsidR="00154930">
                        <w:rPr>
                          <w:b/>
                          <w:bCs/>
                          <w:color w:val="FFFFFF" w:themeColor="background1"/>
                        </w:rPr>
                        <w:t>Emma Thornber</w:t>
                      </w:r>
                      <w:bookmarkEnd w:id="60"/>
                      <w:bookmarkEnd w:id="61"/>
                    </w:p>
                    <w:p w14:paraId="5BCC441E" w14:textId="48D62317" w:rsidR="00A82C1A" w:rsidRDefault="004A47FD" w:rsidP="00A67F98">
                      <w:pPr>
                        <w:pStyle w:val="Heading1"/>
                        <w:spacing w:line="240" w:lineRule="auto"/>
                        <w:rPr>
                          <w:color w:val="FFFFFF" w:themeColor="background1"/>
                          <w:sz w:val="32"/>
                          <w:szCs w:val="32"/>
                        </w:rPr>
                      </w:pPr>
                      <w:bookmarkStart w:id="63" w:name="_Toc177387050"/>
                      <w:bookmarkStart w:id="64" w:name="_Toc204074754"/>
                      <w:bookmarkStart w:id="65" w:name="_Toc205306257"/>
                      <w:bookmarkStart w:id="66" w:name="_Toc205306837"/>
                      <w:bookmarkStart w:id="67" w:name="_Toc206078398"/>
                      <w:bookmarkStart w:id="68" w:name="_Toc206079509"/>
                      <w:r w:rsidRPr="00E82C26">
                        <w:rPr>
                          <w:color w:val="FFFFFF" w:themeColor="background1"/>
                          <w:sz w:val="32"/>
                          <w:szCs w:val="32"/>
                        </w:rPr>
                        <w:t>Version Number:</w:t>
                      </w:r>
                      <w:bookmarkEnd w:id="63"/>
                      <w:r w:rsidR="00E126AF">
                        <w:rPr>
                          <w:color w:val="FFFFFF" w:themeColor="background1"/>
                          <w:sz w:val="32"/>
                          <w:szCs w:val="32"/>
                        </w:rPr>
                        <w:t xml:space="preserve"> </w:t>
                      </w:r>
                      <w:bookmarkEnd w:id="64"/>
                      <w:r w:rsidR="00740D45">
                        <w:rPr>
                          <w:color w:val="FFFFFF" w:themeColor="background1"/>
                          <w:sz w:val="32"/>
                          <w:szCs w:val="32"/>
                        </w:rPr>
                        <w:t>5</w:t>
                      </w:r>
                      <w:r w:rsidR="00240102">
                        <w:rPr>
                          <w:color w:val="FFFFFF" w:themeColor="background1"/>
                          <w:sz w:val="32"/>
                          <w:szCs w:val="32"/>
                        </w:rPr>
                        <w:t>.0</w:t>
                      </w:r>
                      <w:bookmarkEnd w:id="65"/>
                      <w:bookmarkEnd w:id="66"/>
                      <w:bookmarkEnd w:id="67"/>
                      <w:bookmarkEnd w:id="68"/>
                    </w:p>
                    <w:p w14:paraId="465E2A1C" w14:textId="14D6C922" w:rsidR="004A47FD" w:rsidRDefault="00A82C1A" w:rsidP="00A67F98">
                      <w:pPr>
                        <w:pStyle w:val="Heading1"/>
                        <w:spacing w:line="240" w:lineRule="auto"/>
                        <w:rPr>
                          <w:color w:val="FFFFFF" w:themeColor="background1"/>
                          <w:sz w:val="32"/>
                          <w:szCs w:val="32"/>
                        </w:rPr>
                      </w:pPr>
                      <w:bookmarkStart w:id="69" w:name="_Toc177387051"/>
                      <w:bookmarkStart w:id="70" w:name="_Toc204074755"/>
                      <w:bookmarkStart w:id="71" w:name="_Toc205306258"/>
                      <w:bookmarkStart w:id="72" w:name="_Toc205306838"/>
                      <w:bookmarkStart w:id="73" w:name="_Toc206078399"/>
                      <w:bookmarkStart w:id="74" w:name="_Toc206079510"/>
                      <w:r w:rsidRPr="00A82C1A">
                        <w:rPr>
                          <w:color w:val="FFFFFF" w:themeColor="background1"/>
                          <w:sz w:val="32"/>
                          <w:szCs w:val="32"/>
                        </w:rPr>
                        <w:t>Signed Off By</w:t>
                      </w:r>
                      <w:r w:rsidR="007A6988">
                        <w:rPr>
                          <w:color w:val="FFFFFF" w:themeColor="background1"/>
                          <w:sz w:val="32"/>
                          <w:szCs w:val="32"/>
                        </w:rPr>
                        <w:t xml:space="preserve">: </w:t>
                      </w:r>
                      <w:r w:rsidR="00740D45">
                        <w:rPr>
                          <w:color w:val="FFFFFF" w:themeColor="background1"/>
                          <w:sz w:val="32"/>
                          <w:szCs w:val="32"/>
                        </w:rPr>
                        <w:t>Boards</w:t>
                      </w:r>
                      <w:r w:rsidR="004A47FD" w:rsidRPr="00E82C26">
                        <w:rPr>
                          <w:color w:val="FFFFFF" w:themeColor="background1"/>
                          <w:sz w:val="32"/>
                          <w:szCs w:val="32"/>
                        </w:rPr>
                        <w:br/>
                        <w:t>Review Cycle:</w:t>
                      </w:r>
                      <w:r w:rsidR="00DD544D">
                        <w:rPr>
                          <w:color w:val="FFFFFF" w:themeColor="background1"/>
                          <w:sz w:val="32"/>
                          <w:szCs w:val="32"/>
                        </w:rPr>
                        <w:t xml:space="preserve"> </w:t>
                      </w:r>
                      <w:sdt>
                        <w:sdtPr>
                          <w:rPr>
                            <w:color w:val="FFFFFF" w:themeColor="background1"/>
                            <w:sz w:val="32"/>
                            <w:szCs w:val="32"/>
                          </w:rPr>
                          <w:id w:val="1118261733"/>
                          <w:placeholder>
                            <w:docPart w:val="DefaultPlaceholder_-1854013438"/>
                          </w:placeholder>
                          <w:dropDownList>
                            <w:listItem w:value="Choose an item."/>
                            <w:listItem w:displayText="Annually" w:value="Annually"/>
                            <w:listItem w:displayText="Bi-Annually" w:value="Bi-Annually"/>
                            <w:listItem w:displayText="Tri-Annually" w:value="Tri-Annually"/>
                          </w:dropDownList>
                        </w:sdtPr>
                        <w:sdtEndPr/>
                        <w:sdtContent>
                          <w:r w:rsidR="00E126AF">
                            <w:rPr>
                              <w:color w:val="FFFFFF" w:themeColor="background1"/>
                              <w:sz w:val="32"/>
                              <w:szCs w:val="32"/>
                            </w:rPr>
                            <w:t>Annually</w:t>
                          </w:r>
                        </w:sdtContent>
                      </w:sdt>
                      <w:r w:rsidR="004A47FD" w:rsidRPr="00E82C26">
                        <w:rPr>
                          <w:color w:val="FFFFFF" w:themeColor="background1"/>
                          <w:sz w:val="32"/>
                          <w:szCs w:val="32"/>
                        </w:rPr>
                        <w:br/>
                        <w:t>Next Review Date:</w:t>
                      </w:r>
                      <w:bookmarkEnd w:id="62"/>
                      <w:bookmarkEnd w:id="69"/>
                      <w:r w:rsidR="00DD544D">
                        <w:rPr>
                          <w:color w:val="FFFFFF" w:themeColor="background1"/>
                          <w:sz w:val="32"/>
                          <w:szCs w:val="32"/>
                        </w:rPr>
                        <w:t xml:space="preserve"> </w:t>
                      </w:r>
                      <w:sdt>
                        <w:sdtPr>
                          <w:rPr>
                            <w:color w:val="FFFFFF" w:themeColor="background1"/>
                            <w:sz w:val="32"/>
                            <w:szCs w:val="32"/>
                          </w:rPr>
                          <w:id w:val="336278732"/>
                          <w:placeholder>
                            <w:docPart w:val="DefaultPlaceholder_-1854013437"/>
                          </w:placeholder>
                          <w:date w:fullDate="2027-09-17T00:00:00Z">
                            <w:dateFormat w:val="dd/MM/yyyy"/>
                            <w:lid w:val="en-GB"/>
                            <w:storeMappedDataAs w:val="dateTime"/>
                            <w:calendar w:val="gregorian"/>
                          </w:date>
                        </w:sdtPr>
                        <w:sdtEndPr/>
                        <w:sdtContent>
                          <w:r w:rsidR="00740D45">
                            <w:rPr>
                              <w:color w:val="FFFFFF" w:themeColor="background1"/>
                              <w:sz w:val="32"/>
                              <w:szCs w:val="32"/>
                            </w:rPr>
                            <w:t>17/09/2027</w:t>
                          </w:r>
                        </w:sdtContent>
                      </w:sdt>
                      <w:bookmarkEnd w:id="70"/>
                      <w:bookmarkEnd w:id="71"/>
                      <w:bookmarkEnd w:id="72"/>
                      <w:bookmarkEnd w:id="73"/>
                      <w:bookmarkEnd w:id="74"/>
                    </w:p>
                    <w:p w14:paraId="5F0D7B80" w14:textId="45956A6C" w:rsidR="007A6988" w:rsidRPr="007A6988" w:rsidRDefault="007A6988" w:rsidP="007A6988">
                      <w:pPr>
                        <w:pStyle w:val="Heading2"/>
                        <w:rPr>
                          <w:color w:val="FFFFFF" w:themeColor="background1"/>
                        </w:rPr>
                      </w:pPr>
                      <w:bookmarkStart w:id="75" w:name="_Toc204074756"/>
                      <w:bookmarkStart w:id="76" w:name="_Toc205306259"/>
                      <w:bookmarkStart w:id="77" w:name="_Toc205306839"/>
                      <w:bookmarkStart w:id="78" w:name="_Toc206078400"/>
                      <w:bookmarkStart w:id="79" w:name="_Toc206079511"/>
                      <w:r w:rsidRPr="007A6988">
                        <w:rPr>
                          <w:color w:val="FFFFFF" w:themeColor="background1"/>
                        </w:rPr>
                        <w:t xml:space="preserve">Policy Checklist Completed? </w:t>
                      </w:r>
                      <w:sdt>
                        <w:sdtPr>
                          <w:rPr>
                            <w:color w:val="FFFFFF" w:themeColor="background1"/>
                          </w:rPr>
                          <w:id w:val="-1137189223"/>
                          <w:placeholder>
                            <w:docPart w:val="DefaultPlaceholder_-1854013438"/>
                          </w:placeholder>
                          <w:dropDownList>
                            <w:listItem w:value="Choose an item."/>
                            <w:listItem w:displayText="Yes" w:value="Yes"/>
                            <w:listItem w:displayText="No" w:value="No"/>
                          </w:dropDownList>
                        </w:sdtPr>
                        <w:sdtEndPr/>
                        <w:sdtContent>
                          <w:r w:rsidR="00A7453A">
                            <w:rPr>
                              <w:color w:val="FFFFFF" w:themeColor="background1"/>
                            </w:rPr>
                            <w:t>Yes</w:t>
                          </w:r>
                        </w:sdtContent>
                      </w:sdt>
                      <w:bookmarkEnd w:id="75"/>
                      <w:bookmarkEnd w:id="76"/>
                      <w:bookmarkEnd w:id="77"/>
                      <w:bookmarkEnd w:id="78"/>
                      <w:bookmarkEnd w:id="79"/>
                    </w:p>
                  </w:txbxContent>
                </v:textbox>
                <w10:wrap type="square"/>
              </v:shape>
            </w:pict>
          </mc:Fallback>
        </mc:AlternateContent>
      </w:r>
      <w:r w:rsidR="00FD1F4B">
        <w:br w:type="page"/>
      </w:r>
    </w:p>
    <w:p w14:paraId="2ADCC2B5" w14:textId="77777777" w:rsidR="00E126AF" w:rsidRPr="00E126AF" w:rsidRDefault="00E126AF" w:rsidP="00E126AF">
      <w:pPr>
        <w:sectPr w:rsidR="00E126AF" w:rsidRPr="00E126AF" w:rsidSect="00AB6C3B">
          <w:footerReference w:type="default" r:id="rId13"/>
          <w:pgSz w:w="11906" w:h="16838"/>
          <w:pgMar w:top="1440" w:right="1440" w:bottom="1440" w:left="1440" w:header="708" w:footer="708" w:gutter="0"/>
          <w:pgNumType w:start="1"/>
          <w:cols w:space="708"/>
          <w:titlePg/>
          <w:docGrid w:linePitch="360"/>
        </w:sectPr>
      </w:pPr>
    </w:p>
    <w:p w14:paraId="59CC50E9" w14:textId="77777777" w:rsidR="00E126AF" w:rsidRPr="00093FA2" w:rsidRDefault="00E126AF" w:rsidP="00E126AF">
      <w:pPr>
        <w:pStyle w:val="Heading1"/>
        <w:rPr>
          <w:b/>
          <w:bCs/>
          <w:color w:val="F26531"/>
          <w:sz w:val="24"/>
        </w:rPr>
      </w:pPr>
      <w:bookmarkStart w:id="80" w:name="_Toc204074030"/>
      <w:bookmarkStart w:id="81" w:name="_Toc206079512"/>
      <w:bookmarkStart w:id="82" w:name="_Hlk140051145"/>
      <w:r>
        <w:lastRenderedPageBreak/>
        <w:t>1.0</w:t>
      </w:r>
      <w:r>
        <w:tab/>
        <w:t>Change History</w:t>
      </w:r>
      <w:bookmarkEnd w:id="80"/>
      <w:bookmarkEnd w:id="81"/>
    </w:p>
    <w:tbl>
      <w:tblPr>
        <w:tblStyle w:val="TableGrid"/>
        <w:tblW w:w="0" w:type="auto"/>
        <w:tblInd w:w="-5" w:type="dxa"/>
        <w:shd w:val="clear" w:color="auto" w:fill="F2F2F2" w:themeFill="background1" w:themeFillShade="F2"/>
        <w:tblLook w:val="04A0" w:firstRow="1" w:lastRow="0" w:firstColumn="1" w:lastColumn="0" w:noHBand="0" w:noVBand="1"/>
      </w:tblPr>
      <w:tblGrid>
        <w:gridCol w:w="2148"/>
        <w:gridCol w:w="5410"/>
        <w:gridCol w:w="1463"/>
      </w:tblGrid>
      <w:tr w:rsidR="00E126AF" w:rsidRPr="00BE1D54" w14:paraId="5FF8806B" w14:textId="77777777" w:rsidTr="00A7453A">
        <w:tc>
          <w:tcPr>
            <w:tcW w:w="2148" w:type="dxa"/>
            <w:shd w:val="clear" w:color="auto" w:fill="F2F2F2" w:themeFill="background1" w:themeFillShade="F2"/>
            <w:vAlign w:val="center"/>
          </w:tcPr>
          <w:p w14:paraId="0E48D9CF" w14:textId="4417266A" w:rsidR="00E126AF" w:rsidRPr="00BE1D54" w:rsidRDefault="006D0B8D" w:rsidP="00C727E3">
            <w:pPr>
              <w:jc w:val="center"/>
              <w:rPr>
                <w:rFonts w:cs="Arial"/>
                <w:b/>
                <w:bCs/>
              </w:rPr>
            </w:pPr>
            <w:r w:rsidRPr="00BE1D54">
              <w:rPr>
                <w:rFonts w:cs="Arial"/>
                <w:b/>
                <w:bCs/>
              </w:rPr>
              <w:t>Version number</w:t>
            </w:r>
          </w:p>
        </w:tc>
        <w:tc>
          <w:tcPr>
            <w:tcW w:w="5410" w:type="dxa"/>
            <w:shd w:val="clear" w:color="auto" w:fill="F2F2F2" w:themeFill="background1" w:themeFillShade="F2"/>
            <w:vAlign w:val="center"/>
          </w:tcPr>
          <w:p w14:paraId="1BD8818A" w14:textId="77777777" w:rsidR="00E126AF" w:rsidRPr="00BE1D54" w:rsidRDefault="00E126AF" w:rsidP="005B4829">
            <w:pPr>
              <w:rPr>
                <w:rFonts w:cs="Arial"/>
                <w:b/>
                <w:bCs/>
              </w:rPr>
            </w:pPr>
            <w:r w:rsidRPr="00BE1D54">
              <w:rPr>
                <w:rFonts w:cs="Arial"/>
                <w:b/>
                <w:bCs/>
              </w:rPr>
              <w:t>Change details</w:t>
            </w:r>
          </w:p>
        </w:tc>
        <w:tc>
          <w:tcPr>
            <w:tcW w:w="1463" w:type="dxa"/>
            <w:shd w:val="clear" w:color="auto" w:fill="F2F2F2" w:themeFill="background1" w:themeFillShade="F2"/>
            <w:vAlign w:val="center"/>
          </w:tcPr>
          <w:p w14:paraId="5BEE4C78" w14:textId="77777777" w:rsidR="00E126AF" w:rsidRPr="00BE1D54" w:rsidRDefault="00E126AF" w:rsidP="00C727E3">
            <w:pPr>
              <w:jc w:val="center"/>
              <w:rPr>
                <w:rFonts w:cs="Arial"/>
                <w:b/>
                <w:bCs/>
              </w:rPr>
            </w:pPr>
            <w:r w:rsidRPr="00BE1D54">
              <w:rPr>
                <w:rFonts w:cs="Arial"/>
                <w:b/>
                <w:bCs/>
              </w:rPr>
              <w:t>Date</w:t>
            </w:r>
          </w:p>
        </w:tc>
      </w:tr>
      <w:tr w:rsidR="00E126AF" w:rsidRPr="00221240" w14:paraId="2EB735A9" w14:textId="77777777" w:rsidTr="00A7453A">
        <w:tc>
          <w:tcPr>
            <w:tcW w:w="2148" w:type="dxa"/>
            <w:shd w:val="clear" w:color="auto" w:fill="F2F2F2" w:themeFill="background1" w:themeFillShade="F2"/>
            <w:vAlign w:val="center"/>
          </w:tcPr>
          <w:p w14:paraId="5B636721" w14:textId="2905D591" w:rsidR="00E126AF" w:rsidRPr="00221240" w:rsidRDefault="00154930" w:rsidP="00C727E3">
            <w:pPr>
              <w:jc w:val="center"/>
              <w:rPr>
                <w:rFonts w:cs="Arial"/>
              </w:rPr>
            </w:pPr>
            <w:r>
              <w:t>4.0</w:t>
            </w:r>
          </w:p>
        </w:tc>
        <w:tc>
          <w:tcPr>
            <w:tcW w:w="5410" w:type="dxa"/>
            <w:shd w:val="clear" w:color="auto" w:fill="F2F2F2" w:themeFill="background1" w:themeFillShade="F2"/>
          </w:tcPr>
          <w:p w14:paraId="7739F993" w14:textId="7A022FE5" w:rsidR="00A7453A" w:rsidRPr="00A7453A" w:rsidRDefault="00A7453A" w:rsidP="00A7453A">
            <w:r>
              <w:rPr>
                <w:lang w:val="en-US"/>
              </w:rPr>
              <w:t xml:space="preserve">Annual Review </w:t>
            </w:r>
            <w:r w:rsidRPr="00A7453A">
              <w:rPr>
                <w:lang w:val="en-US"/>
              </w:rPr>
              <w:t>–</w:t>
            </w:r>
            <w:r w:rsidR="00154930" w:rsidRPr="00A7453A">
              <w:rPr>
                <w:lang w:val="en-US"/>
              </w:rPr>
              <w:t xml:space="preserve"> ET</w:t>
            </w:r>
          </w:p>
          <w:p w14:paraId="7E16AF90" w14:textId="7D6F511F" w:rsidR="00A7453A" w:rsidRPr="00F51902" w:rsidRDefault="00A7453A" w:rsidP="00A7453A">
            <w:pPr>
              <w:pStyle w:val="NoSpacing"/>
              <w:numPr>
                <w:ilvl w:val="0"/>
                <w:numId w:val="17"/>
              </w:numPr>
              <w:jc w:val="both"/>
              <w:rPr>
                <w:rFonts w:cs="Arial"/>
              </w:rPr>
            </w:pPr>
            <w:r w:rsidRPr="00F51902">
              <w:rPr>
                <w:rFonts w:cs="Arial"/>
              </w:rPr>
              <w:t>Reviewed content to ensure it remains in line with updated legislation and best practice guidance</w:t>
            </w:r>
            <w:r>
              <w:rPr>
                <w:rFonts w:cs="Arial"/>
              </w:rPr>
              <w:t>.</w:t>
            </w:r>
          </w:p>
          <w:p w14:paraId="475A31DB" w14:textId="77777777" w:rsidR="00A7453A" w:rsidRDefault="00A7453A" w:rsidP="00A7453A">
            <w:pPr>
              <w:pStyle w:val="NoSpacing"/>
              <w:numPr>
                <w:ilvl w:val="0"/>
                <w:numId w:val="17"/>
              </w:numPr>
              <w:jc w:val="both"/>
              <w:rPr>
                <w:rFonts w:cs="Arial"/>
              </w:rPr>
            </w:pPr>
            <w:r>
              <w:rPr>
                <w:rFonts w:cs="Arial"/>
              </w:rPr>
              <w:t xml:space="preserve">Job titles and meeting structures updated. </w:t>
            </w:r>
          </w:p>
          <w:p w14:paraId="72216B20" w14:textId="39196A57" w:rsidR="0026436F" w:rsidRPr="00240102" w:rsidRDefault="00A7453A" w:rsidP="00A7453A">
            <w:pPr>
              <w:pStyle w:val="ListParagraph"/>
              <w:numPr>
                <w:ilvl w:val="0"/>
                <w:numId w:val="17"/>
              </w:numPr>
              <w:jc w:val="both"/>
            </w:pPr>
            <w:r>
              <w:t xml:space="preserve">The addition of the statement “ensuring commitment to cultural competency and supporting diverse vulnerable groups” following review with an EDI lens.  </w:t>
            </w:r>
          </w:p>
        </w:tc>
        <w:tc>
          <w:tcPr>
            <w:tcW w:w="1463" w:type="dxa"/>
            <w:shd w:val="clear" w:color="auto" w:fill="F2F2F2" w:themeFill="background1" w:themeFillShade="F2"/>
            <w:vAlign w:val="center"/>
          </w:tcPr>
          <w:p w14:paraId="5AE7F1E7" w14:textId="77777777" w:rsidR="00E126AF" w:rsidRDefault="005B4829" w:rsidP="00C727E3">
            <w:pPr>
              <w:jc w:val="center"/>
            </w:pPr>
            <w:r>
              <w:t>Aug 2025</w:t>
            </w:r>
          </w:p>
          <w:p w14:paraId="071794E1" w14:textId="0B7363DE" w:rsidR="005B4829" w:rsidRPr="00D211F7" w:rsidRDefault="005B4829" w:rsidP="00C727E3">
            <w:pPr>
              <w:jc w:val="center"/>
              <w:rPr>
                <w:rFonts w:cs="Arial"/>
              </w:rPr>
            </w:pPr>
          </w:p>
        </w:tc>
      </w:tr>
      <w:tr w:rsidR="00740D45" w:rsidRPr="00221240" w14:paraId="0B67670B" w14:textId="77777777" w:rsidTr="00A7453A">
        <w:tc>
          <w:tcPr>
            <w:tcW w:w="2148" w:type="dxa"/>
            <w:shd w:val="clear" w:color="auto" w:fill="F2F2F2" w:themeFill="background1" w:themeFillShade="F2"/>
            <w:vAlign w:val="center"/>
          </w:tcPr>
          <w:p w14:paraId="70BA19FD" w14:textId="7D862981" w:rsidR="00740D45" w:rsidRDefault="00740D45" w:rsidP="00C727E3">
            <w:pPr>
              <w:jc w:val="center"/>
            </w:pPr>
            <w:r>
              <w:t>5.0</w:t>
            </w:r>
          </w:p>
        </w:tc>
        <w:tc>
          <w:tcPr>
            <w:tcW w:w="5410" w:type="dxa"/>
            <w:shd w:val="clear" w:color="auto" w:fill="F2F2F2" w:themeFill="background1" w:themeFillShade="F2"/>
          </w:tcPr>
          <w:p w14:paraId="353623F1" w14:textId="77777777" w:rsidR="00740D45" w:rsidRDefault="00740D45" w:rsidP="00A7453A">
            <w:pPr>
              <w:rPr>
                <w:lang w:val="en-US"/>
              </w:rPr>
            </w:pPr>
            <w:r>
              <w:rPr>
                <w:lang w:val="en-US"/>
              </w:rPr>
              <w:t>Annual Review – ET</w:t>
            </w:r>
          </w:p>
          <w:p w14:paraId="0A0EE484" w14:textId="77777777" w:rsidR="00740D45" w:rsidRPr="00F51902" w:rsidRDefault="00740D45" w:rsidP="00740D45">
            <w:pPr>
              <w:pStyle w:val="NoSpacing"/>
              <w:numPr>
                <w:ilvl w:val="0"/>
                <w:numId w:val="33"/>
              </w:numPr>
              <w:jc w:val="both"/>
              <w:rPr>
                <w:rFonts w:cs="Arial"/>
              </w:rPr>
            </w:pPr>
            <w:r w:rsidRPr="00F51902">
              <w:rPr>
                <w:rFonts w:cs="Arial"/>
              </w:rPr>
              <w:t>Reviewed content to ensure it remains in line with updated legislation and best practice guidance</w:t>
            </w:r>
            <w:r>
              <w:rPr>
                <w:rFonts w:cs="Arial"/>
              </w:rPr>
              <w:t>.</w:t>
            </w:r>
          </w:p>
          <w:p w14:paraId="49A0F014" w14:textId="5794E2BB" w:rsidR="00740D45" w:rsidRDefault="00033B0F" w:rsidP="00740D45">
            <w:pPr>
              <w:pStyle w:val="NoSpacing"/>
              <w:numPr>
                <w:ilvl w:val="0"/>
                <w:numId w:val="33"/>
              </w:numPr>
              <w:jc w:val="both"/>
              <w:rPr>
                <w:rFonts w:cs="Arial"/>
              </w:rPr>
            </w:pPr>
            <w:r>
              <w:rPr>
                <w:rFonts w:cs="Arial"/>
              </w:rPr>
              <w:t>The word ‘staff’ has been replaced with the word ‘employees’ to align with Calico terminology.</w:t>
            </w:r>
          </w:p>
          <w:p w14:paraId="2B53947E" w14:textId="31F0EEFB" w:rsidR="009604BD" w:rsidRDefault="009604BD" w:rsidP="00740D45">
            <w:pPr>
              <w:pStyle w:val="NoSpacing"/>
              <w:numPr>
                <w:ilvl w:val="0"/>
                <w:numId w:val="33"/>
              </w:numPr>
              <w:jc w:val="both"/>
              <w:rPr>
                <w:rFonts w:cs="Arial"/>
              </w:rPr>
            </w:pPr>
            <w:r>
              <w:rPr>
                <w:rFonts w:cs="Arial"/>
              </w:rPr>
              <w:t>Section 3 – The scope section has been simplified to be more explicit that it appl</w:t>
            </w:r>
            <w:r w:rsidR="007B7132">
              <w:rPr>
                <w:rFonts w:cs="Arial"/>
              </w:rPr>
              <w:t>i</w:t>
            </w:r>
            <w:r>
              <w:rPr>
                <w:rFonts w:cs="Arial"/>
              </w:rPr>
              <w:t>es to all</w:t>
            </w:r>
            <w:r w:rsidR="00C86803">
              <w:rPr>
                <w:rFonts w:cs="Arial"/>
              </w:rPr>
              <w:t xml:space="preserve">, including volunteers. </w:t>
            </w:r>
          </w:p>
          <w:p w14:paraId="32243CE0" w14:textId="2E4E73BA" w:rsidR="007B7132" w:rsidRPr="007B7132" w:rsidRDefault="007B7132" w:rsidP="007B7132">
            <w:pPr>
              <w:pStyle w:val="NoSpacing"/>
              <w:numPr>
                <w:ilvl w:val="0"/>
                <w:numId w:val="33"/>
              </w:numPr>
              <w:jc w:val="both"/>
              <w:rPr>
                <w:rFonts w:cs="Arial"/>
              </w:rPr>
            </w:pPr>
            <w:r>
              <w:rPr>
                <w:rFonts w:cs="Arial"/>
              </w:rPr>
              <w:t>Section 6 – Working Together to Safeguard Children 2026 guidance included. Information on the case law developments around DOLS included following the UK supreme court judgement of 02 June 2026.</w:t>
            </w:r>
          </w:p>
          <w:p w14:paraId="4A9242C5" w14:textId="2B45C16F" w:rsidR="00F50099" w:rsidRDefault="00F50099" w:rsidP="00740D45">
            <w:pPr>
              <w:pStyle w:val="NoSpacing"/>
              <w:numPr>
                <w:ilvl w:val="0"/>
                <w:numId w:val="33"/>
              </w:numPr>
              <w:jc w:val="both"/>
              <w:rPr>
                <w:rFonts w:cs="Arial"/>
              </w:rPr>
            </w:pPr>
            <w:r>
              <w:rPr>
                <w:rFonts w:cs="Arial"/>
              </w:rPr>
              <w:t xml:space="preserve">Section </w:t>
            </w:r>
            <w:r w:rsidR="001E2D52">
              <w:rPr>
                <w:rFonts w:cs="Arial"/>
              </w:rPr>
              <w:t>8</w:t>
            </w:r>
            <w:r>
              <w:rPr>
                <w:rFonts w:cs="Arial"/>
              </w:rPr>
              <w:t xml:space="preserve"> – Information has been added around Board level assurance. </w:t>
            </w:r>
          </w:p>
          <w:p w14:paraId="746B20A6" w14:textId="403B23CE" w:rsidR="009604BD" w:rsidRPr="00F50099" w:rsidRDefault="009604BD" w:rsidP="009604BD">
            <w:pPr>
              <w:pStyle w:val="NoSpacing"/>
              <w:numPr>
                <w:ilvl w:val="0"/>
                <w:numId w:val="33"/>
              </w:numPr>
              <w:jc w:val="both"/>
              <w:rPr>
                <w:rFonts w:cs="Arial"/>
              </w:rPr>
            </w:pPr>
            <w:r>
              <w:rPr>
                <w:rFonts w:cs="Arial"/>
              </w:rPr>
              <w:t xml:space="preserve">Section 8 – Professional curiosity </w:t>
            </w:r>
            <w:r w:rsidR="00F50099">
              <w:rPr>
                <w:rFonts w:cs="Arial"/>
              </w:rPr>
              <w:t xml:space="preserve">has been explicitly added. </w:t>
            </w:r>
          </w:p>
          <w:p w14:paraId="2E83F479" w14:textId="7877CAC3" w:rsidR="00740D45" w:rsidRPr="007B7132" w:rsidRDefault="00740D45" w:rsidP="00A7453A">
            <w:pPr>
              <w:pStyle w:val="ListParagraph"/>
              <w:numPr>
                <w:ilvl w:val="0"/>
                <w:numId w:val="33"/>
              </w:numPr>
              <w:rPr>
                <w:lang w:val="en-US"/>
              </w:rPr>
            </w:pPr>
            <w:r>
              <w:rPr>
                <w:lang w:val="en-US"/>
              </w:rPr>
              <w:t xml:space="preserve">Page 10 – ‘all staff complete mental capacity act training’ has been changed to ‘colleagues who work with customers complete mental capacity act training’. This better reflects the training requirements as Ring Stones colleagues do not complete as standard. </w:t>
            </w:r>
          </w:p>
        </w:tc>
        <w:tc>
          <w:tcPr>
            <w:tcW w:w="1463" w:type="dxa"/>
            <w:shd w:val="clear" w:color="auto" w:fill="F2F2F2" w:themeFill="background1" w:themeFillShade="F2"/>
            <w:vAlign w:val="center"/>
          </w:tcPr>
          <w:p w14:paraId="17469FA6" w14:textId="592099B3" w:rsidR="00740D45" w:rsidRDefault="00740D45" w:rsidP="00C727E3">
            <w:pPr>
              <w:jc w:val="center"/>
            </w:pPr>
            <w:r>
              <w:t>July 2026</w:t>
            </w:r>
          </w:p>
        </w:tc>
      </w:tr>
    </w:tbl>
    <w:p w14:paraId="45925788" w14:textId="77777777" w:rsidR="00E126AF" w:rsidRDefault="00E126AF" w:rsidP="00E126AF">
      <w:pPr>
        <w:pStyle w:val="Title"/>
        <w:jc w:val="both"/>
        <w:rPr>
          <w:rFonts w:ascii="Verdana" w:hAnsi="Verdana" w:cs="Arial"/>
          <w:b/>
          <w:bCs/>
          <w:sz w:val="24"/>
        </w:rPr>
      </w:pPr>
    </w:p>
    <w:p w14:paraId="0F8169C1" w14:textId="77777777" w:rsidR="00740D45" w:rsidRDefault="00740D45" w:rsidP="00740D45"/>
    <w:p w14:paraId="7BF99271" w14:textId="77777777" w:rsidR="00740D45" w:rsidRDefault="00740D45" w:rsidP="00740D45"/>
    <w:p w14:paraId="55C9E981" w14:textId="77777777" w:rsidR="00740D45" w:rsidRDefault="00740D45" w:rsidP="00740D45"/>
    <w:p w14:paraId="55950B8A" w14:textId="272CC2EC" w:rsidR="00E126AF" w:rsidRPr="00E126AF" w:rsidRDefault="009604BD" w:rsidP="00E126AF">
      <w:pPr>
        <w:pStyle w:val="Heading1"/>
      </w:pPr>
      <w:bookmarkStart w:id="83" w:name="_Toc206079513"/>
      <w:bookmarkEnd w:id="82"/>
      <w:r>
        <w:lastRenderedPageBreak/>
        <w:t>2</w:t>
      </w:r>
      <w:r w:rsidR="00E126AF">
        <w:t>.0</w:t>
      </w:r>
      <w:r w:rsidR="00E126AF">
        <w:tab/>
      </w:r>
      <w:r w:rsidR="00154930">
        <w:t>Introduction</w:t>
      </w:r>
      <w:bookmarkEnd w:id="83"/>
    </w:p>
    <w:p w14:paraId="1D859998" w14:textId="77777777" w:rsidR="00154930" w:rsidRPr="00033B0F" w:rsidRDefault="00154930" w:rsidP="00154930">
      <w:pPr>
        <w:jc w:val="both"/>
        <w:rPr>
          <w:rFonts w:cs="Arial"/>
          <w:szCs w:val="20"/>
        </w:rPr>
      </w:pPr>
      <w:r w:rsidRPr="00033B0F">
        <w:rPr>
          <w:rFonts w:cs="Arial"/>
          <w:szCs w:val="20"/>
        </w:rPr>
        <w:t xml:space="preserve">This policy sets out Calico’s group-wide approach to safeguarding. </w:t>
      </w:r>
    </w:p>
    <w:p w14:paraId="340C19CD" w14:textId="77777777" w:rsidR="00154930" w:rsidRPr="00033B0F" w:rsidRDefault="00154930" w:rsidP="00154930">
      <w:pPr>
        <w:jc w:val="both"/>
        <w:rPr>
          <w:rFonts w:cs="Arial"/>
          <w:szCs w:val="20"/>
        </w:rPr>
      </w:pPr>
      <w:r w:rsidRPr="00033B0F">
        <w:rPr>
          <w:rFonts w:cs="Arial"/>
          <w:szCs w:val="20"/>
        </w:rPr>
        <w:t xml:space="preserve">Safeguarding children, young people and adults means protecting a person’s right to live in safety, free from abuse and neglect. </w:t>
      </w:r>
    </w:p>
    <w:p w14:paraId="61519EFA" w14:textId="77777777" w:rsidR="00154930" w:rsidRPr="00033B0F" w:rsidRDefault="00154930" w:rsidP="00154930">
      <w:pPr>
        <w:jc w:val="both"/>
        <w:rPr>
          <w:rFonts w:cs="Arial"/>
          <w:szCs w:val="20"/>
        </w:rPr>
      </w:pPr>
      <w:r w:rsidRPr="00033B0F">
        <w:rPr>
          <w:rFonts w:cs="Arial"/>
          <w:szCs w:val="20"/>
        </w:rPr>
        <w:t>Within Calico we operate a zero-tolerance approach to neglect, degrading treatment, unnecessary or disproportionate restraint, and/or the deprivation of liberty.</w:t>
      </w:r>
    </w:p>
    <w:p w14:paraId="72D7B26E" w14:textId="77777777" w:rsidR="00A7453A" w:rsidRPr="00033B0F" w:rsidRDefault="00A7453A" w:rsidP="00A7453A">
      <w:pPr>
        <w:jc w:val="both"/>
        <w:rPr>
          <w:rFonts w:cs="Arial"/>
          <w:szCs w:val="20"/>
        </w:rPr>
      </w:pPr>
      <w:r w:rsidRPr="00033B0F">
        <w:rPr>
          <w:rFonts w:cs="Arial"/>
          <w:szCs w:val="20"/>
        </w:rPr>
        <w:t>The purpose of this policy is to:</w:t>
      </w:r>
    </w:p>
    <w:p w14:paraId="57E50A97" w14:textId="77777777" w:rsidR="00A7453A" w:rsidRPr="00033B0F" w:rsidRDefault="00A7453A" w:rsidP="00A7453A">
      <w:pPr>
        <w:pStyle w:val="ListParagraph"/>
        <w:numPr>
          <w:ilvl w:val="0"/>
          <w:numId w:val="20"/>
        </w:numPr>
        <w:spacing w:after="0" w:line="240" w:lineRule="auto"/>
        <w:jc w:val="both"/>
        <w:rPr>
          <w:rFonts w:cs="Arial"/>
        </w:rPr>
      </w:pPr>
      <w:r w:rsidRPr="00033B0F">
        <w:rPr>
          <w:rFonts w:cs="Arial"/>
        </w:rPr>
        <w:t xml:space="preserve">Protect children, young people and adults who use our services from harm. This includes the children of adults who use our services. </w:t>
      </w:r>
    </w:p>
    <w:p w14:paraId="08D41A9A" w14:textId="77777777" w:rsidR="00A7453A" w:rsidRPr="00033B0F" w:rsidRDefault="00A7453A" w:rsidP="00A7453A">
      <w:pPr>
        <w:pStyle w:val="ListParagraph"/>
        <w:numPr>
          <w:ilvl w:val="0"/>
          <w:numId w:val="20"/>
        </w:numPr>
        <w:spacing w:after="0" w:line="240" w:lineRule="auto"/>
        <w:jc w:val="both"/>
        <w:rPr>
          <w:rFonts w:cs="Arial"/>
        </w:rPr>
      </w:pPr>
      <w:r w:rsidRPr="00033B0F">
        <w:rPr>
          <w:rFonts w:cs="Arial"/>
        </w:rPr>
        <w:t>Share the overarching principles that guide our approach to safeguarding with our customers, their families, our workforce and volunteers, and anybody else that comes into contact with Calico.</w:t>
      </w:r>
    </w:p>
    <w:p w14:paraId="033E8C7A" w14:textId="0EA8D0B9" w:rsidR="00E126AF" w:rsidRPr="00E126AF" w:rsidRDefault="00E126AF" w:rsidP="00E126AF">
      <w:pPr>
        <w:pStyle w:val="Heading1"/>
      </w:pPr>
      <w:bookmarkStart w:id="84" w:name="_Toc206079514"/>
      <w:r>
        <w:t>3.0</w:t>
      </w:r>
      <w:r>
        <w:tab/>
      </w:r>
      <w:r w:rsidR="00A7453A">
        <w:t>Scope</w:t>
      </w:r>
      <w:bookmarkEnd w:id="84"/>
    </w:p>
    <w:p w14:paraId="0FA2E2AB" w14:textId="77777777" w:rsidR="00A7453A" w:rsidRPr="00033B0F" w:rsidRDefault="00A7453A" w:rsidP="00A7453A">
      <w:pPr>
        <w:jc w:val="both"/>
        <w:rPr>
          <w:rFonts w:cs="Arial"/>
          <w:szCs w:val="20"/>
        </w:rPr>
      </w:pPr>
      <w:r w:rsidRPr="00033B0F">
        <w:rPr>
          <w:rFonts w:cs="Arial"/>
          <w:szCs w:val="20"/>
        </w:rPr>
        <w:t>This policy and associated documents apply to:</w:t>
      </w:r>
    </w:p>
    <w:p w14:paraId="05CB0EFB" w14:textId="574A0270" w:rsidR="00A7453A" w:rsidRPr="00033B0F" w:rsidRDefault="00A7453A" w:rsidP="009604BD">
      <w:pPr>
        <w:pStyle w:val="ListParagraph"/>
        <w:numPr>
          <w:ilvl w:val="0"/>
          <w:numId w:val="29"/>
        </w:numPr>
        <w:jc w:val="both"/>
        <w:rPr>
          <w:rFonts w:cs="Arial"/>
          <w:szCs w:val="20"/>
        </w:rPr>
      </w:pPr>
      <w:r w:rsidRPr="00C86803">
        <w:rPr>
          <w:rFonts w:cs="Arial"/>
          <w:b/>
          <w:bCs/>
          <w:szCs w:val="20"/>
        </w:rPr>
        <w:t xml:space="preserve">All </w:t>
      </w:r>
      <w:r w:rsidR="009604BD" w:rsidRPr="00C86803">
        <w:rPr>
          <w:rFonts w:cs="Arial"/>
          <w:b/>
          <w:bCs/>
          <w:szCs w:val="20"/>
        </w:rPr>
        <w:t>people working with or for Calico and its subsidiaries</w:t>
      </w:r>
      <w:r w:rsidR="009604BD">
        <w:rPr>
          <w:rFonts w:cs="Arial"/>
          <w:szCs w:val="20"/>
        </w:rPr>
        <w:t>, including Board Members</w:t>
      </w:r>
      <w:r w:rsidR="00C86803">
        <w:rPr>
          <w:rFonts w:cs="Arial"/>
          <w:szCs w:val="20"/>
        </w:rPr>
        <w:t>, employees and volunteers.</w:t>
      </w:r>
    </w:p>
    <w:p w14:paraId="7FDE21B2" w14:textId="3E2F9C84" w:rsidR="00E126AF" w:rsidRPr="00E126AF" w:rsidRDefault="00E126AF" w:rsidP="00E126AF">
      <w:pPr>
        <w:pStyle w:val="Heading1"/>
      </w:pPr>
      <w:bookmarkStart w:id="85" w:name="_Toc206079515"/>
      <w:r>
        <w:t>4.0</w:t>
      </w:r>
      <w:r>
        <w:tab/>
      </w:r>
      <w:r w:rsidR="00154930">
        <w:t>Princip</w:t>
      </w:r>
      <w:r w:rsidR="00F50099">
        <w:t>le</w:t>
      </w:r>
      <w:r w:rsidR="00154930">
        <w:t>s</w:t>
      </w:r>
      <w:bookmarkEnd w:id="85"/>
    </w:p>
    <w:p w14:paraId="2118D7F4" w14:textId="77777777" w:rsidR="00154930" w:rsidRPr="00033B0F" w:rsidRDefault="00154930" w:rsidP="00154930">
      <w:pPr>
        <w:jc w:val="both"/>
        <w:rPr>
          <w:rFonts w:cs="Arial"/>
        </w:rPr>
      </w:pPr>
      <w:r w:rsidRPr="00033B0F">
        <w:rPr>
          <w:rFonts w:cs="Arial"/>
        </w:rPr>
        <w:t xml:space="preserve">To safeguard </w:t>
      </w:r>
      <w:r w:rsidRPr="00033B0F">
        <w:rPr>
          <w:rFonts w:cs="Arial"/>
          <w:b/>
          <w:bCs/>
        </w:rPr>
        <w:t>adults</w:t>
      </w:r>
      <w:r w:rsidRPr="00033B0F">
        <w:rPr>
          <w:rFonts w:cs="Arial"/>
        </w:rPr>
        <w:t>, we will work to the following principles:</w:t>
      </w:r>
    </w:p>
    <w:p w14:paraId="51216BB4" w14:textId="77777777" w:rsidR="00154930" w:rsidRPr="00033B0F" w:rsidRDefault="00154930" w:rsidP="00154930">
      <w:pPr>
        <w:pStyle w:val="ListParagraph"/>
        <w:numPr>
          <w:ilvl w:val="0"/>
          <w:numId w:val="21"/>
        </w:numPr>
        <w:spacing w:after="0" w:line="240" w:lineRule="auto"/>
        <w:jc w:val="both"/>
        <w:rPr>
          <w:rFonts w:cs="Arial"/>
        </w:rPr>
      </w:pPr>
      <w:r w:rsidRPr="00033B0F">
        <w:rPr>
          <w:rFonts w:cs="Arial"/>
        </w:rPr>
        <w:t>safeguard individuals in a way that supports them in making choices (“Making Safeguarding Personal - MSP”) (empowerment)</w:t>
      </w:r>
    </w:p>
    <w:p w14:paraId="0A2DBDD9" w14:textId="77777777" w:rsidR="00154930" w:rsidRPr="00033B0F" w:rsidRDefault="00154930" w:rsidP="00154930">
      <w:pPr>
        <w:pStyle w:val="ListParagraph"/>
        <w:numPr>
          <w:ilvl w:val="0"/>
          <w:numId w:val="21"/>
        </w:numPr>
        <w:spacing w:after="0" w:line="240" w:lineRule="auto"/>
        <w:jc w:val="both"/>
        <w:rPr>
          <w:rFonts w:cs="Arial"/>
        </w:rPr>
      </w:pPr>
      <w:r w:rsidRPr="00033B0F">
        <w:rPr>
          <w:rFonts w:cs="Arial"/>
        </w:rPr>
        <w:t>prevent harm and reduce the risk of abuse or neglect to adults within our services (prevention)</w:t>
      </w:r>
    </w:p>
    <w:p w14:paraId="17D8DF10" w14:textId="77777777" w:rsidR="00154930" w:rsidRPr="00033B0F" w:rsidRDefault="00154930" w:rsidP="00154930">
      <w:pPr>
        <w:pStyle w:val="ListParagraph"/>
        <w:numPr>
          <w:ilvl w:val="0"/>
          <w:numId w:val="21"/>
        </w:numPr>
        <w:spacing w:after="0" w:line="240" w:lineRule="auto"/>
        <w:jc w:val="both"/>
        <w:rPr>
          <w:rFonts w:cs="Arial"/>
        </w:rPr>
      </w:pPr>
      <w:r w:rsidRPr="00033B0F">
        <w:rPr>
          <w:rFonts w:cs="Arial"/>
        </w:rPr>
        <w:t>support people in a way that meets their needs and best interests (proportionality)</w:t>
      </w:r>
    </w:p>
    <w:p w14:paraId="75F2293F" w14:textId="77777777" w:rsidR="00154930" w:rsidRPr="00033B0F" w:rsidRDefault="00154930" w:rsidP="00154930">
      <w:pPr>
        <w:pStyle w:val="ListParagraph"/>
        <w:numPr>
          <w:ilvl w:val="0"/>
          <w:numId w:val="21"/>
        </w:numPr>
        <w:spacing w:after="0" w:line="240" w:lineRule="auto"/>
        <w:jc w:val="both"/>
        <w:rPr>
          <w:rFonts w:cs="Arial"/>
        </w:rPr>
      </w:pPr>
      <w:r w:rsidRPr="00033B0F">
        <w:rPr>
          <w:rFonts w:cs="Arial"/>
        </w:rPr>
        <w:t>support and represent people when they need protecting (protection)</w:t>
      </w:r>
    </w:p>
    <w:p w14:paraId="66255E2E" w14:textId="77777777" w:rsidR="00154930" w:rsidRPr="00033B0F" w:rsidRDefault="00154930" w:rsidP="00154930">
      <w:pPr>
        <w:pStyle w:val="ListParagraph"/>
        <w:numPr>
          <w:ilvl w:val="0"/>
          <w:numId w:val="21"/>
        </w:numPr>
        <w:spacing w:after="0" w:line="240" w:lineRule="auto"/>
        <w:jc w:val="both"/>
        <w:rPr>
          <w:rFonts w:cs="Arial"/>
        </w:rPr>
      </w:pPr>
      <w:r w:rsidRPr="00033B0F">
        <w:rPr>
          <w:rFonts w:cs="Arial"/>
        </w:rPr>
        <w:t>work in collaboration with other professionals and local communities (partnership)</w:t>
      </w:r>
    </w:p>
    <w:p w14:paraId="429AF423" w14:textId="77777777" w:rsidR="00154930" w:rsidRPr="00033B0F" w:rsidRDefault="00154930" w:rsidP="00154930">
      <w:pPr>
        <w:pStyle w:val="ListParagraph"/>
        <w:numPr>
          <w:ilvl w:val="0"/>
          <w:numId w:val="21"/>
        </w:numPr>
        <w:spacing w:after="0" w:line="240" w:lineRule="auto"/>
        <w:jc w:val="both"/>
        <w:rPr>
          <w:rFonts w:cs="Arial"/>
        </w:rPr>
      </w:pPr>
      <w:r w:rsidRPr="00033B0F">
        <w:rPr>
          <w:rFonts w:cs="Arial"/>
        </w:rPr>
        <w:t>always be transparent and share information safely and appropriately (accountability).</w:t>
      </w:r>
    </w:p>
    <w:p w14:paraId="4D94ABFF" w14:textId="77777777" w:rsidR="00154930" w:rsidRPr="00033B0F" w:rsidRDefault="00154930" w:rsidP="00154930">
      <w:pPr>
        <w:jc w:val="both"/>
        <w:rPr>
          <w:rFonts w:cs="Arial"/>
        </w:rPr>
      </w:pPr>
    </w:p>
    <w:p w14:paraId="5B9721D6" w14:textId="77777777" w:rsidR="00154930" w:rsidRPr="00033B0F" w:rsidRDefault="00154930" w:rsidP="00154930">
      <w:pPr>
        <w:jc w:val="both"/>
        <w:rPr>
          <w:rFonts w:cs="Arial"/>
        </w:rPr>
      </w:pPr>
      <w:r w:rsidRPr="00033B0F">
        <w:rPr>
          <w:rFonts w:cs="Arial"/>
        </w:rPr>
        <w:t xml:space="preserve">To safeguard </w:t>
      </w:r>
      <w:r w:rsidRPr="00033B0F">
        <w:rPr>
          <w:rFonts w:cs="Arial"/>
          <w:b/>
          <w:bCs/>
        </w:rPr>
        <w:t>children</w:t>
      </w:r>
      <w:r w:rsidRPr="00033B0F">
        <w:rPr>
          <w:rFonts w:cs="Arial"/>
        </w:rPr>
        <w:t>, we will work to the following principles:</w:t>
      </w:r>
    </w:p>
    <w:p w14:paraId="4FFA0487" w14:textId="77777777" w:rsidR="00154930" w:rsidRPr="00033B0F" w:rsidRDefault="00154930" w:rsidP="00154930">
      <w:pPr>
        <w:pStyle w:val="ListParagraph"/>
        <w:numPr>
          <w:ilvl w:val="0"/>
          <w:numId w:val="21"/>
        </w:numPr>
        <w:spacing w:after="0" w:line="240" w:lineRule="auto"/>
        <w:jc w:val="both"/>
        <w:rPr>
          <w:rFonts w:cs="Arial"/>
        </w:rPr>
      </w:pPr>
      <w:r w:rsidRPr="00033B0F">
        <w:rPr>
          <w:rFonts w:cs="Arial"/>
        </w:rPr>
        <w:t>protect children from abuse and maltreatment</w:t>
      </w:r>
    </w:p>
    <w:p w14:paraId="458C9D90" w14:textId="77777777" w:rsidR="00154930" w:rsidRPr="00033B0F" w:rsidRDefault="00154930" w:rsidP="00154930">
      <w:pPr>
        <w:pStyle w:val="ListParagraph"/>
        <w:numPr>
          <w:ilvl w:val="0"/>
          <w:numId w:val="21"/>
        </w:numPr>
        <w:spacing w:after="0" w:line="240" w:lineRule="auto"/>
        <w:jc w:val="both"/>
        <w:rPr>
          <w:rFonts w:cs="Arial"/>
        </w:rPr>
      </w:pPr>
      <w:r w:rsidRPr="00033B0F">
        <w:rPr>
          <w:rFonts w:cs="Arial"/>
        </w:rPr>
        <w:t xml:space="preserve">prevent harm to children’s health and development </w:t>
      </w:r>
    </w:p>
    <w:p w14:paraId="3E857414" w14:textId="77777777" w:rsidR="00154930" w:rsidRPr="00033B0F" w:rsidRDefault="00154930" w:rsidP="00154930">
      <w:pPr>
        <w:pStyle w:val="ListParagraph"/>
        <w:numPr>
          <w:ilvl w:val="0"/>
          <w:numId w:val="21"/>
        </w:numPr>
        <w:spacing w:after="0" w:line="240" w:lineRule="auto"/>
        <w:jc w:val="both"/>
        <w:rPr>
          <w:rFonts w:cs="Arial"/>
        </w:rPr>
      </w:pPr>
      <w:r w:rsidRPr="00033B0F">
        <w:rPr>
          <w:rFonts w:cs="Arial"/>
        </w:rPr>
        <w:t xml:space="preserve">provide support to meet children’s needs when problems emerge </w:t>
      </w:r>
    </w:p>
    <w:p w14:paraId="20C30A25" w14:textId="77777777" w:rsidR="00154930" w:rsidRPr="00033B0F" w:rsidRDefault="00154930" w:rsidP="00154930">
      <w:pPr>
        <w:pStyle w:val="ListParagraph"/>
        <w:numPr>
          <w:ilvl w:val="0"/>
          <w:numId w:val="21"/>
        </w:numPr>
        <w:spacing w:after="0" w:line="240" w:lineRule="auto"/>
        <w:jc w:val="both"/>
        <w:rPr>
          <w:rFonts w:cs="Arial"/>
        </w:rPr>
      </w:pPr>
      <w:r w:rsidRPr="00033B0F">
        <w:rPr>
          <w:rFonts w:cs="Arial"/>
        </w:rPr>
        <w:t xml:space="preserve">ensure children grow up with safe and effective care, within their family where possible </w:t>
      </w:r>
    </w:p>
    <w:p w14:paraId="7568EFFA" w14:textId="77777777" w:rsidR="00154930" w:rsidRPr="00033B0F" w:rsidRDefault="00154930" w:rsidP="00154930">
      <w:pPr>
        <w:pStyle w:val="ListParagraph"/>
        <w:numPr>
          <w:ilvl w:val="0"/>
          <w:numId w:val="21"/>
        </w:numPr>
        <w:spacing w:after="0" w:line="240" w:lineRule="auto"/>
        <w:jc w:val="both"/>
        <w:rPr>
          <w:rFonts w:cs="Arial"/>
        </w:rPr>
      </w:pPr>
      <w:r w:rsidRPr="00033B0F">
        <w:rPr>
          <w:rFonts w:cs="Arial"/>
        </w:rPr>
        <w:t>take action to enable all children and young people to have the best outcomes.</w:t>
      </w:r>
    </w:p>
    <w:p w14:paraId="55CB2F0C" w14:textId="77777777" w:rsidR="00154930" w:rsidRPr="00033B0F" w:rsidRDefault="00154930" w:rsidP="00154930">
      <w:pPr>
        <w:jc w:val="both"/>
        <w:rPr>
          <w:rFonts w:cs="Arial"/>
        </w:rPr>
      </w:pPr>
    </w:p>
    <w:p w14:paraId="7AF75AB3" w14:textId="77777777" w:rsidR="00154930" w:rsidRPr="00033B0F" w:rsidRDefault="00154930" w:rsidP="00154930">
      <w:pPr>
        <w:jc w:val="both"/>
        <w:rPr>
          <w:rFonts w:cs="Arial"/>
        </w:rPr>
      </w:pPr>
      <w:r w:rsidRPr="00033B0F">
        <w:rPr>
          <w:rFonts w:cs="Arial"/>
        </w:rPr>
        <w:lastRenderedPageBreak/>
        <w:t>We will do this by:</w:t>
      </w:r>
    </w:p>
    <w:p w14:paraId="7E5F798A" w14:textId="47FAEC61" w:rsidR="00154930" w:rsidRPr="00033B0F" w:rsidRDefault="00154930" w:rsidP="00154930">
      <w:pPr>
        <w:pStyle w:val="ListParagraph"/>
        <w:numPr>
          <w:ilvl w:val="0"/>
          <w:numId w:val="22"/>
        </w:numPr>
        <w:spacing w:after="0" w:line="240" w:lineRule="auto"/>
        <w:jc w:val="both"/>
        <w:rPr>
          <w:rFonts w:cs="Arial"/>
        </w:rPr>
      </w:pPr>
      <w:r w:rsidRPr="00033B0F">
        <w:rPr>
          <w:rFonts w:cs="Arial"/>
        </w:rPr>
        <w:t xml:space="preserve">ensuring that all our safeguarding </w:t>
      </w:r>
      <w:r w:rsidRPr="00033B0F">
        <w:rPr>
          <w:rFonts w:cs="Arial"/>
          <w:u w:val="single"/>
        </w:rPr>
        <w:t>systems and processes</w:t>
      </w:r>
      <w:r w:rsidRPr="00033B0F">
        <w:rPr>
          <w:rFonts w:cs="Arial"/>
        </w:rPr>
        <w:t xml:space="preserve"> are person-</w:t>
      </w:r>
      <w:r w:rsidR="00033B0F" w:rsidRPr="00033B0F">
        <w:rPr>
          <w:rFonts w:cs="Arial"/>
        </w:rPr>
        <w:t>centred</w:t>
      </w:r>
      <w:r w:rsidRPr="00033B0F">
        <w:rPr>
          <w:rFonts w:cs="Arial"/>
        </w:rPr>
        <w:t xml:space="preserve">, compliant, and effective </w:t>
      </w:r>
      <w:r w:rsidRPr="00033B0F">
        <w:rPr>
          <w:rFonts w:cs="Arial"/>
          <w:i/>
          <w:iCs/>
        </w:rPr>
        <w:t>(Section 6)</w:t>
      </w:r>
    </w:p>
    <w:p w14:paraId="2FC68E5B" w14:textId="77777777" w:rsidR="00154930" w:rsidRPr="00033B0F" w:rsidRDefault="00154930" w:rsidP="00154930">
      <w:pPr>
        <w:pStyle w:val="ListParagraph"/>
        <w:numPr>
          <w:ilvl w:val="0"/>
          <w:numId w:val="22"/>
        </w:numPr>
        <w:spacing w:after="0" w:line="240" w:lineRule="auto"/>
        <w:jc w:val="both"/>
        <w:rPr>
          <w:rFonts w:cs="Arial"/>
        </w:rPr>
      </w:pPr>
      <w:r w:rsidRPr="00033B0F">
        <w:rPr>
          <w:rFonts w:cs="Arial"/>
        </w:rPr>
        <w:t xml:space="preserve">ensuring that </w:t>
      </w:r>
      <w:r w:rsidRPr="00033B0F">
        <w:rPr>
          <w:rFonts w:cs="Arial"/>
          <w:u w:val="single"/>
        </w:rPr>
        <w:t>roles and responsibilities</w:t>
      </w:r>
      <w:r w:rsidRPr="00033B0F">
        <w:rPr>
          <w:rFonts w:cs="Arial"/>
        </w:rPr>
        <w:t xml:space="preserve"> in relation to safeguarding are clearly laid out </w:t>
      </w:r>
      <w:r w:rsidRPr="00033B0F">
        <w:rPr>
          <w:rFonts w:cs="Arial"/>
          <w:i/>
          <w:iCs/>
        </w:rPr>
        <w:t>(Section 7)</w:t>
      </w:r>
    </w:p>
    <w:p w14:paraId="6F501033" w14:textId="77777777" w:rsidR="00154930" w:rsidRPr="00033B0F" w:rsidRDefault="00154930" w:rsidP="00154930">
      <w:pPr>
        <w:pStyle w:val="ListParagraph"/>
        <w:numPr>
          <w:ilvl w:val="0"/>
          <w:numId w:val="22"/>
        </w:numPr>
        <w:spacing w:after="0" w:line="240" w:lineRule="auto"/>
        <w:jc w:val="both"/>
        <w:rPr>
          <w:rFonts w:cs="Arial"/>
        </w:rPr>
      </w:pPr>
      <w:r w:rsidRPr="00033B0F">
        <w:rPr>
          <w:rFonts w:cs="Arial"/>
        </w:rPr>
        <w:t xml:space="preserve">ensuring that all </w:t>
      </w:r>
      <w:r w:rsidRPr="00033B0F">
        <w:rPr>
          <w:rFonts w:cs="Arial"/>
          <w:u w:val="single"/>
        </w:rPr>
        <w:t>our people</w:t>
      </w:r>
      <w:r w:rsidRPr="00033B0F">
        <w:rPr>
          <w:rFonts w:cs="Arial"/>
        </w:rPr>
        <w:t xml:space="preserve"> know how to recognise, respond, report, record and refer </w:t>
      </w:r>
      <w:r w:rsidRPr="00033B0F">
        <w:rPr>
          <w:rFonts w:cs="Arial"/>
          <w:i/>
          <w:iCs/>
        </w:rPr>
        <w:t>(Section 8)</w:t>
      </w:r>
    </w:p>
    <w:p w14:paraId="6D8A57E1" w14:textId="77777777" w:rsidR="00154930" w:rsidRPr="00033B0F" w:rsidRDefault="00154930" w:rsidP="00154930">
      <w:pPr>
        <w:pStyle w:val="ListParagraph"/>
        <w:numPr>
          <w:ilvl w:val="0"/>
          <w:numId w:val="22"/>
        </w:numPr>
        <w:spacing w:after="0" w:line="240" w:lineRule="auto"/>
        <w:jc w:val="both"/>
        <w:rPr>
          <w:rFonts w:cs="Arial"/>
        </w:rPr>
      </w:pPr>
      <w:r w:rsidRPr="00033B0F">
        <w:rPr>
          <w:rFonts w:cs="Arial"/>
        </w:rPr>
        <w:t xml:space="preserve">playing our role in ensuring strong multi-agency safeguarding frameworks within </w:t>
      </w:r>
      <w:r w:rsidRPr="00033B0F">
        <w:rPr>
          <w:rFonts w:cs="Arial"/>
          <w:u w:val="single"/>
        </w:rPr>
        <w:t>our communities</w:t>
      </w:r>
      <w:r w:rsidRPr="00033B0F">
        <w:rPr>
          <w:rFonts w:cs="Arial"/>
        </w:rPr>
        <w:t xml:space="preserve"> </w:t>
      </w:r>
      <w:r w:rsidRPr="00033B0F">
        <w:rPr>
          <w:rFonts w:cs="Arial"/>
          <w:i/>
          <w:iCs/>
        </w:rPr>
        <w:t>(Section 9).</w:t>
      </w:r>
    </w:p>
    <w:p w14:paraId="6F5A4D8B" w14:textId="77777777" w:rsidR="00154930" w:rsidRPr="00033B0F" w:rsidRDefault="00154930" w:rsidP="00154930">
      <w:pPr>
        <w:jc w:val="both"/>
      </w:pPr>
    </w:p>
    <w:p w14:paraId="7EAD4185" w14:textId="5E3A606D" w:rsidR="00A7453A" w:rsidRPr="00E126AF" w:rsidRDefault="00A7453A" w:rsidP="00A7453A">
      <w:pPr>
        <w:pStyle w:val="Heading1"/>
      </w:pPr>
      <w:bookmarkStart w:id="86" w:name="_Toc206079516"/>
      <w:r>
        <w:t>5.0</w:t>
      </w:r>
      <w:r>
        <w:tab/>
        <w:t>Measures</w:t>
      </w:r>
      <w:bookmarkEnd w:id="86"/>
    </w:p>
    <w:p w14:paraId="765DC29B" w14:textId="77777777" w:rsidR="00154930" w:rsidRPr="00856BB0" w:rsidRDefault="00154930" w:rsidP="00154930">
      <w:pPr>
        <w:pStyle w:val="NoSpacing"/>
        <w:jc w:val="both"/>
        <w:rPr>
          <w:rFonts w:ascii="Verdana" w:hAnsi="Verdana"/>
        </w:rPr>
      </w:pPr>
      <w:r w:rsidRPr="00856BB0">
        <w:rPr>
          <w:rFonts w:ascii="Verdana" w:hAnsi="Verdana"/>
        </w:rPr>
        <w:t>We will measure compliance against this policy using the following measures:</w:t>
      </w:r>
    </w:p>
    <w:p w14:paraId="05FFB0EB" w14:textId="77777777" w:rsidR="00154930" w:rsidRPr="00856BB0" w:rsidRDefault="00154930" w:rsidP="00154930">
      <w:pPr>
        <w:pStyle w:val="NoSpacing"/>
        <w:numPr>
          <w:ilvl w:val="0"/>
          <w:numId w:val="23"/>
        </w:numPr>
        <w:jc w:val="both"/>
        <w:rPr>
          <w:rFonts w:ascii="Verdana" w:hAnsi="Verdana"/>
        </w:rPr>
      </w:pPr>
      <w:r w:rsidRPr="00856BB0">
        <w:rPr>
          <w:rFonts w:ascii="Verdana" w:hAnsi="Verdana"/>
        </w:rPr>
        <w:t>Everyone who works within Calico Group knows what signs and indicators of abuse to look out for and who to contact for advice and support, demonstrated through our Safeguarding audits and regulatory inspections.</w:t>
      </w:r>
    </w:p>
    <w:p w14:paraId="3D32DD8B" w14:textId="77777777" w:rsidR="00154930" w:rsidRPr="00856BB0" w:rsidRDefault="00154930" w:rsidP="00154930">
      <w:pPr>
        <w:pStyle w:val="NoSpacing"/>
        <w:numPr>
          <w:ilvl w:val="0"/>
          <w:numId w:val="23"/>
        </w:numPr>
        <w:jc w:val="both"/>
        <w:rPr>
          <w:rFonts w:ascii="Verdana" w:hAnsi="Verdana"/>
        </w:rPr>
      </w:pPr>
      <w:r w:rsidRPr="00856BB0">
        <w:rPr>
          <w:rFonts w:ascii="Verdana" w:hAnsi="Verdana"/>
        </w:rPr>
        <w:t>Calico Group reports and responds in a timely and effective way to concerns about abuse.</w:t>
      </w:r>
    </w:p>
    <w:p w14:paraId="636A03D9" w14:textId="77777777" w:rsidR="00154930" w:rsidRPr="00856BB0" w:rsidRDefault="00154930" w:rsidP="00154930">
      <w:pPr>
        <w:pStyle w:val="NoSpacing"/>
        <w:numPr>
          <w:ilvl w:val="0"/>
          <w:numId w:val="23"/>
        </w:numPr>
        <w:jc w:val="both"/>
        <w:rPr>
          <w:rFonts w:ascii="Verdana" w:hAnsi="Verdana"/>
        </w:rPr>
      </w:pPr>
      <w:r w:rsidRPr="00856BB0">
        <w:rPr>
          <w:rFonts w:ascii="Verdana" w:hAnsi="Verdana"/>
        </w:rPr>
        <w:t>Individuals have access to the support and services that they need from their Business Units within Calico Group and the Group Designated Safeguarding Lead</w:t>
      </w:r>
    </w:p>
    <w:p w14:paraId="75227A50" w14:textId="77777777" w:rsidR="00154930" w:rsidRPr="00856BB0" w:rsidRDefault="00154930" w:rsidP="00154930">
      <w:pPr>
        <w:pStyle w:val="NoSpacing"/>
        <w:numPr>
          <w:ilvl w:val="0"/>
          <w:numId w:val="23"/>
        </w:numPr>
        <w:jc w:val="both"/>
        <w:rPr>
          <w:rFonts w:ascii="Verdana" w:hAnsi="Verdana"/>
        </w:rPr>
      </w:pPr>
      <w:r w:rsidRPr="00856BB0">
        <w:rPr>
          <w:rFonts w:ascii="Verdana" w:hAnsi="Verdana"/>
        </w:rPr>
        <w:t>People have their voices heard within safeguarding procedures and services.</w:t>
      </w:r>
    </w:p>
    <w:p w14:paraId="46BB5123" w14:textId="77777777" w:rsidR="00154930" w:rsidRPr="00856BB0" w:rsidRDefault="00154930" w:rsidP="00154930">
      <w:pPr>
        <w:pStyle w:val="NoSpacing"/>
        <w:numPr>
          <w:ilvl w:val="0"/>
          <w:numId w:val="23"/>
        </w:numPr>
        <w:jc w:val="both"/>
        <w:rPr>
          <w:rFonts w:ascii="Verdana" w:hAnsi="Verdana"/>
        </w:rPr>
      </w:pPr>
      <w:r w:rsidRPr="00856BB0">
        <w:rPr>
          <w:rFonts w:ascii="Verdana" w:hAnsi="Verdana"/>
        </w:rPr>
        <w:t xml:space="preserve">We maximise their rights to choice and control, within the confines of their mental capacity and competence. </w:t>
      </w:r>
    </w:p>
    <w:p w14:paraId="1B249225" w14:textId="77777777" w:rsidR="00154930" w:rsidRPr="00856BB0" w:rsidRDefault="00154930" w:rsidP="00154930">
      <w:pPr>
        <w:pStyle w:val="NoSpacing"/>
        <w:numPr>
          <w:ilvl w:val="0"/>
          <w:numId w:val="23"/>
        </w:numPr>
        <w:jc w:val="both"/>
        <w:rPr>
          <w:rFonts w:ascii="Verdana" w:hAnsi="Verdana"/>
        </w:rPr>
      </w:pPr>
      <w:r w:rsidRPr="00856BB0">
        <w:rPr>
          <w:rFonts w:ascii="Verdana" w:hAnsi="Verdana"/>
        </w:rPr>
        <w:t>Children and adults are protected when necessary and have improved quality of life as a result.</w:t>
      </w:r>
    </w:p>
    <w:p w14:paraId="65075487" w14:textId="77777777" w:rsidR="00154930" w:rsidRPr="00856BB0" w:rsidRDefault="00154930" w:rsidP="00154930">
      <w:pPr>
        <w:pStyle w:val="NoSpacing"/>
        <w:numPr>
          <w:ilvl w:val="0"/>
          <w:numId w:val="23"/>
        </w:numPr>
        <w:jc w:val="both"/>
        <w:rPr>
          <w:rFonts w:ascii="Verdana" w:hAnsi="Verdana"/>
        </w:rPr>
      </w:pPr>
      <w:r w:rsidRPr="00856BB0">
        <w:rPr>
          <w:rFonts w:ascii="Verdana" w:hAnsi="Verdana"/>
        </w:rPr>
        <w:t>Calico Group recognises that safeguarding children and adults is a shared responsibility and will ensure appropriate arrangements are in place to co-operate with the local authority in the operation of the safeguarding partnerships.</w:t>
      </w:r>
    </w:p>
    <w:p w14:paraId="6542BCFF" w14:textId="77777777" w:rsidR="00154930" w:rsidRPr="00F57BDE" w:rsidRDefault="00154930" w:rsidP="00154930">
      <w:pPr>
        <w:jc w:val="both"/>
        <w:rPr>
          <w:sz w:val="24"/>
        </w:rPr>
      </w:pPr>
    </w:p>
    <w:p w14:paraId="4C596970" w14:textId="77777777" w:rsidR="00154930" w:rsidRPr="00856BB0" w:rsidRDefault="00154930" w:rsidP="00154930">
      <w:pPr>
        <w:jc w:val="both"/>
      </w:pPr>
      <w:r w:rsidRPr="00856BB0">
        <w:t xml:space="preserve">We will achieve best practice by: </w:t>
      </w:r>
    </w:p>
    <w:p w14:paraId="1D2ECF9F" w14:textId="77777777" w:rsidR="00154930" w:rsidRPr="00856BB0" w:rsidRDefault="00154930" w:rsidP="00154930">
      <w:pPr>
        <w:pStyle w:val="ListParagraph"/>
        <w:numPr>
          <w:ilvl w:val="0"/>
          <w:numId w:val="24"/>
        </w:numPr>
        <w:spacing w:after="0" w:line="240" w:lineRule="auto"/>
        <w:jc w:val="both"/>
      </w:pPr>
      <w:r w:rsidRPr="00856BB0">
        <w:t xml:space="preserve">Ensuring all services take appropriate action, in a timely manner to safeguard and promote the welfare of all customers. </w:t>
      </w:r>
    </w:p>
    <w:p w14:paraId="27DFC9C0" w14:textId="77777777" w:rsidR="00154930" w:rsidRPr="00856BB0" w:rsidRDefault="00154930" w:rsidP="00154930">
      <w:pPr>
        <w:pStyle w:val="ListParagraph"/>
        <w:numPr>
          <w:ilvl w:val="0"/>
          <w:numId w:val="24"/>
        </w:numPr>
        <w:spacing w:after="0" w:line="240" w:lineRule="auto"/>
        <w:jc w:val="both"/>
      </w:pPr>
      <w:r w:rsidRPr="00856BB0">
        <w:t xml:space="preserve">Ensuring responsibilities and procedures are fully understood and that everyone can recognise the signs and indicators of abuse or neglect and respond to them appropriately. </w:t>
      </w:r>
    </w:p>
    <w:p w14:paraId="4F4B8D10" w14:textId="77777777" w:rsidR="00154930" w:rsidRPr="00856BB0" w:rsidRDefault="00154930" w:rsidP="00154930">
      <w:pPr>
        <w:pStyle w:val="ListParagraph"/>
        <w:numPr>
          <w:ilvl w:val="0"/>
          <w:numId w:val="24"/>
        </w:numPr>
        <w:spacing w:after="0" w:line="240" w:lineRule="auto"/>
        <w:jc w:val="both"/>
      </w:pPr>
      <w:r w:rsidRPr="00856BB0">
        <w:t xml:space="preserve">Ensuring all relevant safeguarding policies and procedures and regularly reviewed and remain fit for purpose, meeting local and national guidance with all statutory requirements in place. </w:t>
      </w:r>
    </w:p>
    <w:p w14:paraId="206F6F23" w14:textId="56A73EF5" w:rsidR="00154930" w:rsidRPr="00856BB0" w:rsidRDefault="00154930" w:rsidP="00154930">
      <w:pPr>
        <w:pStyle w:val="ListParagraph"/>
        <w:numPr>
          <w:ilvl w:val="0"/>
          <w:numId w:val="24"/>
        </w:numPr>
        <w:spacing w:after="0" w:line="240" w:lineRule="auto"/>
        <w:jc w:val="both"/>
      </w:pPr>
      <w:r w:rsidRPr="00856BB0">
        <w:t xml:space="preserve">Sourcing and providing up to date relevant and specialist training to identified cohorts of </w:t>
      </w:r>
      <w:r w:rsidR="00033B0F">
        <w:t>employees</w:t>
      </w:r>
      <w:r w:rsidRPr="00856BB0">
        <w:t xml:space="preserve"> as identified by the organisations regularly updated training needs analysis.</w:t>
      </w:r>
    </w:p>
    <w:p w14:paraId="6E0760C3" w14:textId="77777777" w:rsidR="00154930" w:rsidRPr="00F57BDE" w:rsidRDefault="00154930" w:rsidP="00154930">
      <w:pPr>
        <w:pStyle w:val="ListParagraph"/>
        <w:numPr>
          <w:ilvl w:val="0"/>
          <w:numId w:val="24"/>
        </w:numPr>
        <w:spacing w:after="0" w:line="240" w:lineRule="auto"/>
        <w:jc w:val="both"/>
      </w:pPr>
      <w:r w:rsidRPr="00F57BDE">
        <w:t>Participating in, and disseminating learning from, serious case reviews and safeguarding adult reviews to all services as appropriate.</w:t>
      </w:r>
    </w:p>
    <w:p w14:paraId="2C180AE2" w14:textId="77777777" w:rsidR="00154930" w:rsidRDefault="00154930" w:rsidP="00154930">
      <w:pPr>
        <w:pStyle w:val="ListParagraph"/>
        <w:numPr>
          <w:ilvl w:val="0"/>
          <w:numId w:val="24"/>
        </w:numPr>
        <w:spacing w:after="0" w:line="240" w:lineRule="auto"/>
        <w:jc w:val="both"/>
      </w:pPr>
      <w:r w:rsidRPr="00F57BDE">
        <w:lastRenderedPageBreak/>
        <w:t>Hearing the voice of individuals and making safeguarding personal for adults, young people and children through all safeguarding investigations and enquiries.</w:t>
      </w:r>
    </w:p>
    <w:p w14:paraId="31664543" w14:textId="77777777" w:rsidR="00154930" w:rsidRPr="00F57BDE" w:rsidRDefault="00154930" w:rsidP="00154930">
      <w:pPr>
        <w:pStyle w:val="ListParagraph"/>
        <w:numPr>
          <w:ilvl w:val="0"/>
          <w:numId w:val="24"/>
        </w:numPr>
        <w:spacing w:after="0" w:line="240" w:lineRule="auto"/>
        <w:jc w:val="both"/>
      </w:pPr>
      <w:bookmarkStart w:id="87" w:name="_Hlk206074490"/>
      <w:r>
        <w:t xml:space="preserve">Ensuring commitment to cultural competency and supporting diverse vulnerable groups. </w:t>
      </w:r>
    </w:p>
    <w:bookmarkEnd w:id="87"/>
    <w:p w14:paraId="3B7BE7EB" w14:textId="77777777" w:rsidR="00154930" w:rsidRPr="00F57BDE" w:rsidRDefault="00154930" w:rsidP="00154930">
      <w:pPr>
        <w:pStyle w:val="ListParagraph"/>
        <w:numPr>
          <w:ilvl w:val="0"/>
          <w:numId w:val="24"/>
        </w:numPr>
        <w:spacing w:after="0" w:line="240" w:lineRule="auto"/>
        <w:jc w:val="both"/>
      </w:pPr>
      <w:r w:rsidRPr="00F57BDE">
        <w:t>Maintaining current, and forging new, collaborative relationships with relevant partner agencies within the local authority safeguarding partnerships, NHS Trusts or other stakeholders relevant to the service.</w:t>
      </w:r>
    </w:p>
    <w:p w14:paraId="1B7CEE47" w14:textId="77777777" w:rsidR="00154930" w:rsidRPr="00F57BDE" w:rsidRDefault="00154930" w:rsidP="00154930">
      <w:pPr>
        <w:pStyle w:val="ListParagraph"/>
        <w:numPr>
          <w:ilvl w:val="0"/>
          <w:numId w:val="24"/>
        </w:numPr>
        <w:spacing w:after="0" w:line="240" w:lineRule="auto"/>
        <w:jc w:val="both"/>
      </w:pPr>
      <w:r w:rsidRPr="00F57BDE">
        <w:t>Actively participating in internal and multi-agency audits to inform best practice</w:t>
      </w:r>
    </w:p>
    <w:p w14:paraId="22CDCD59" w14:textId="77777777" w:rsidR="00154930" w:rsidRPr="00F57BDE" w:rsidRDefault="00154930" w:rsidP="00154930">
      <w:pPr>
        <w:pStyle w:val="ListParagraph"/>
        <w:numPr>
          <w:ilvl w:val="0"/>
          <w:numId w:val="24"/>
        </w:numPr>
        <w:spacing w:after="0" w:line="240" w:lineRule="auto"/>
        <w:jc w:val="both"/>
      </w:pPr>
      <w:r w:rsidRPr="00F57BDE">
        <w:t>Identifying safeguarding themes and trends within services, geographic areas or service user groups to target learning and development within those services identified within the analysis.</w:t>
      </w:r>
    </w:p>
    <w:p w14:paraId="4C4B819C" w14:textId="77777777" w:rsidR="00154930" w:rsidRPr="00F57BDE" w:rsidRDefault="00154930" w:rsidP="00154930">
      <w:pPr>
        <w:pStyle w:val="ListParagraph"/>
        <w:numPr>
          <w:ilvl w:val="0"/>
          <w:numId w:val="24"/>
        </w:numPr>
        <w:spacing w:after="0" w:line="240" w:lineRule="auto"/>
        <w:jc w:val="both"/>
      </w:pPr>
      <w:r w:rsidRPr="00F57BDE">
        <w:t>Maintaining and developing our knowledge and expertise within the safeguarding arena including the authorship, involvement and dissemination of lessons learnt within local safeguarding enquires, serious case reviews and safeguarding adult/children at risk reviews.</w:t>
      </w:r>
    </w:p>
    <w:p w14:paraId="07B812F2" w14:textId="77777777" w:rsidR="00154930" w:rsidRPr="00F57BDE" w:rsidRDefault="00154930" w:rsidP="00154930">
      <w:pPr>
        <w:pStyle w:val="ListParagraph"/>
        <w:numPr>
          <w:ilvl w:val="0"/>
          <w:numId w:val="24"/>
        </w:numPr>
        <w:spacing w:after="0" w:line="240" w:lineRule="auto"/>
        <w:jc w:val="both"/>
      </w:pPr>
      <w:r w:rsidRPr="00F57BDE">
        <w:t>Disseminating learning and development recommendations from all key enquiries.</w:t>
      </w:r>
    </w:p>
    <w:p w14:paraId="3BBB7627" w14:textId="77777777" w:rsidR="00154930" w:rsidRPr="00F57BDE" w:rsidRDefault="00154930" w:rsidP="00154930">
      <w:pPr>
        <w:pStyle w:val="ListParagraph"/>
        <w:numPr>
          <w:ilvl w:val="0"/>
          <w:numId w:val="24"/>
        </w:numPr>
        <w:spacing w:after="0" w:line="240" w:lineRule="auto"/>
        <w:jc w:val="both"/>
      </w:pPr>
      <w:r w:rsidRPr="00F57BDE">
        <w:t>Undertaking audits relevant to our safeguarding practice</w:t>
      </w:r>
      <w:r>
        <w:t>.</w:t>
      </w:r>
    </w:p>
    <w:p w14:paraId="21B07E67" w14:textId="77777777" w:rsidR="00154930" w:rsidRPr="00F57BDE" w:rsidRDefault="00154930" w:rsidP="00154930">
      <w:pPr>
        <w:pStyle w:val="ListParagraph"/>
        <w:numPr>
          <w:ilvl w:val="0"/>
          <w:numId w:val="24"/>
        </w:numPr>
        <w:spacing w:after="0" w:line="240" w:lineRule="auto"/>
        <w:jc w:val="both"/>
      </w:pPr>
      <w:r w:rsidRPr="00F57BDE">
        <w:t>Monitoring lessons learnt and service developments to be assured learning has become embedded in practice.</w:t>
      </w:r>
    </w:p>
    <w:p w14:paraId="0AEDECCB" w14:textId="77777777" w:rsidR="00154930" w:rsidRDefault="00154930" w:rsidP="00154930">
      <w:pPr>
        <w:pStyle w:val="ListParagraph"/>
        <w:numPr>
          <w:ilvl w:val="0"/>
          <w:numId w:val="24"/>
        </w:numPr>
        <w:spacing w:after="0" w:line="240" w:lineRule="auto"/>
        <w:jc w:val="both"/>
      </w:pPr>
      <w:r w:rsidRPr="00F57BDE">
        <w:t>Utilising cross-agency systems to ensure a multi-agency/multi-disciplinary approach to safeguarding</w:t>
      </w:r>
      <w:r>
        <w:t>.</w:t>
      </w:r>
    </w:p>
    <w:p w14:paraId="7E3D9132" w14:textId="207862AA" w:rsidR="00B72710" w:rsidRDefault="00154930" w:rsidP="00154930">
      <w:pPr>
        <w:pStyle w:val="ListParagraph"/>
        <w:numPr>
          <w:ilvl w:val="0"/>
          <w:numId w:val="24"/>
        </w:numPr>
        <w:spacing w:after="0" w:line="240" w:lineRule="auto"/>
        <w:jc w:val="both"/>
      </w:pPr>
      <w:r w:rsidRPr="008926F4">
        <w:t>Safeguard against abuse, neglect, and exploitation are an integral part in the delivery of services and any child, young person, or adult at risk of abuse, neglect or exploitation know how to tell us, know that they will get a consistent response, and understand that appropriate interventions will take place</w:t>
      </w:r>
      <w:r>
        <w:t>.</w:t>
      </w:r>
      <w:r w:rsidR="00B72710">
        <w:t xml:space="preserve"> </w:t>
      </w:r>
    </w:p>
    <w:p w14:paraId="227E821B" w14:textId="7AF4867F" w:rsidR="00D92D3F" w:rsidRPr="00E126AF" w:rsidRDefault="00A7453A" w:rsidP="00D92D3F">
      <w:pPr>
        <w:pStyle w:val="Heading1"/>
      </w:pPr>
      <w:bookmarkStart w:id="88" w:name="_Toc206079517"/>
      <w:r>
        <w:t>6</w:t>
      </w:r>
      <w:r w:rsidR="00D92D3F">
        <w:t>.0</w:t>
      </w:r>
      <w:r w:rsidR="00D92D3F">
        <w:tab/>
      </w:r>
      <w:r>
        <w:t>Linked Information</w:t>
      </w:r>
      <w:bookmarkEnd w:id="88"/>
    </w:p>
    <w:p w14:paraId="615D1ED1" w14:textId="77777777" w:rsidR="00154930" w:rsidRPr="00033B0F" w:rsidRDefault="00154930" w:rsidP="00154930">
      <w:pPr>
        <w:jc w:val="both"/>
        <w:rPr>
          <w:rFonts w:cs="Arial"/>
        </w:rPr>
      </w:pPr>
      <w:r w:rsidRPr="00033B0F">
        <w:rPr>
          <w:rFonts w:cs="Arial"/>
        </w:rPr>
        <w:t>This policy should be read in conjunction with the following documents:</w:t>
      </w:r>
    </w:p>
    <w:p w14:paraId="4C74240C" w14:textId="77777777" w:rsidR="00154930" w:rsidRPr="00033B0F" w:rsidRDefault="00154930" w:rsidP="00154930">
      <w:pPr>
        <w:pStyle w:val="ListParagraph"/>
        <w:numPr>
          <w:ilvl w:val="0"/>
          <w:numId w:val="25"/>
        </w:numPr>
        <w:spacing w:after="0" w:line="240" w:lineRule="auto"/>
        <w:jc w:val="both"/>
        <w:rPr>
          <w:rFonts w:cs="Arial"/>
        </w:rPr>
      </w:pPr>
      <w:r w:rsidRPr="00033B0F">
        <w:rPr>
          <w:rFonts w:cs="Arial"/>
        </w:rPr>
        <w:t>Safeguarding Procedures of each Business Unit (which incorporate the relevant Local Authority Strategies and reporting procedures)</w:t>
      </w:r>
    </w:p>
    <w:p w14:paraId="1E97BE52" w14:textId="77777777" w:rsidR="00154930" w:rsidRPr="00033B0F" w:rsidRDefault="00154930" w:rsidP="00154930">
      <w:pPr>
        <w:pStyle w:val="ListParagraph"/>
        <w:numPr>
          <w:ilvl w:val="0"/>
          <w:numId w:val="25"/>
        </w:numPr>
        <w:spacing w:after="0" w:line="240" w:lineRule="auto"/>
        <w:jc w:val="both"/>
        <w:rPr>
          <w:rFonts w:cs="Arial"/>
        </w:rPr>
      </w:pPr>
      <w:r w:rsidRPr="00033B0F">
        <w:rPr>
          <w:rFonts w:cs="Arial"/>
        </w:rPr>
        <w:t>Incident, Accident, and Near miss reporting procedure</w:t>
      </w:r>
    </w:p>
    <w:p w14:paraId="3E6D2116" w14:textId="77777777" w:rsidR="00154930" w:rsidRPr="00033B0F" w:rsidRDefault="00154930" w:rsidP="00154930">
      <w:pPr>
        <w:pStyle w:val="ListParagraph"/>
        <w:numPr>
          <w:ilvl w:val="0"/>
          <w:numId w:val="25"/>
        </w:numPr>
        <w:spacing w:after="0" w:line="240" w:lineRule="auto"/>
        <w:jc w:val="both"/>
        <w:rPr>
          <w:rFonts w:cs="Arial"/>
        </w:rPr>
      </w:pPr>
      <w:r w:rsidRPr="00033B0F">
        <w:rPr>
          <w:rFonts w:cs="Arial"/>
        </w:rPr>
        <w:t>Audit schedules</w:t>
      </w:r>
    </w:p>
    <w:p w14:paraId="7B9B25E6" w14:textId="77777777" w:rsidR="00154930" w:rsidRPr="00033B0F" w:rsidRDefault="00154930" w:rsidP="00154930">
      <w:pPr>
        <w:pStyle w:val="ListParagraph"/>
        <w:numPr>
          <w:ilvl w:val="0"/>
          <w:numId w:val="25"/>
        </w:numPr>
        <w:spacing w:after="0" w:line="240" w:lineRule="auto"/>
        <w:jc w:val="both"/>
        <w:rPr>
          <w:rFonts w:cs="Arial"/>
        </w:rPr>
      </w:pPr>
      <w:r w:rsidRPr="00033B0F">
        <w:rPr>
          <w:rFonts w:cs="Arial"/>
        </w:rPr>
        <w:t>Domestic abuse policy</w:t>
      </w:r>
    </w:p>
    <w:p w14:paraId="0A09F1C1" w14:textId="77777777" w:rsidR="00154930" w:rsidRPr="00033B0F" w:rsidRDefault="00154930" w:rsidP="00154930">
      <w:pPr>
        <w:pStyle w:val="ListParagraph"/>
        <w:numPr>
          <w:ilvl w:val="0"/>
          <w:numId w:val="25"/>
        </w:numPr>
        <w:spacing w:after="0" w:line="240" w:lineRule="auto"/>
        <w:jc w:val="both"/>
        <w:rPr>
          <w:rFonts w:cs="Arial"/>
        </w:rPr>
      </w:pPr>
      <w:r w:rsidRPr="00033B0F">
        <w:rPr>
          <w:rFonts w:cs="Arial"/>
        </w:rPr>
        <w:t xml:space="preserve">Whistleblowing procedure </w:t>
      </w:r>
    </w:p>
    <w:p w14:paraId="3A8C1CB4" w14:textId="77777777" w:rsidR="00154930" w:rsidRPr="00033B0F" w:rsidRDefault="00154930" w:rsidP="00154930">
      <w:pPr>
        <w:pStyle w:val="ListParagraph"/>
        <w:numPr>
          <w:ilvl w:val="0"/>
          <w:numId w:val="25"/>
        </w:numPr>
        <w:spacing w:after="0" w:line="240" w:lineRule="auto"/>
        <w:jc w:val="both"/>
        <w:rPr>
          <w:rFonts w:cs="Arial"/>
        </w:rPr>
      </w:pPr>
      <w:r w:rsidRPr="00033B0F">
        <w:rPr>
          <w:rFonts w:cs="Arial"/>
        </w:rPr>
        <w:t>Safer recruitment procedure</w:t>
      </w:r>
    </w:p>
    <w:p w14:paraId="2C3609F2" w14:textId="77777777" w:rsidR="00154930" w:rsidRPr="00033B0F" w:rsidRDefault="00154930" w:rsidP="00154930">
      <w:pPr>
        <w:pStyle w:val="ListParagraph"/>
        <w:numPr>
          <w:ilvl w:val="0"/>
          <w:numId w:val="25"/>
        </w:numPr>
        <w:spacing w:after="0" w:line="240" w:lineRule="auto"/>
        <w:jc w:val="both"/>
        <w:rPr>
          <w:rFonts w:cs="Arial"/>
        </w:rPr>
      </w:pPr>
      <w:r w:rsidRPr="00033B0F">
        <w:rPr>
          <w:rFonts w:cs="Arial"/>
        </w:rPr>
        <w:t>Training matrix</w:t>
      </w:r>
    </w:p>
    <w:p w14:paraId="3028599D" w14:textId="77777777" w:rsidR="00154930" w:rsidRPr="00033B0F" w:rsidRDefault="00154930" w:rsidP="00154930">
      <w:pPr>
        <w:pStyle w:val="ListParagraph"/>
        <w:numPr>
          <w:ilvl w:val="0"/>
          <w:numId w:val="25"/>
        </w:numPr>
        <w:spacing w:after="0" w:line="240" w:lineRule="auto"/>
        <w:jc w:val="both"/>
        <w:rPr>
          <w:rFonts w:cs="Arial"/>
        </w:rPr>
      </w:pPr>
      <w:r w:rsidRPr="00033B0F">
        <w:rPr>
          <w:rFonts w:cs="Arial"/>
        </w:rPr>
        <w:t>Meeting structure diagram</w:t>
      </w:r>
    </w:p>
    <w:p w14:paraId="1702A791" w14:textId="77777777" w:rsidR="00154930" w:rsidRPr="00033B0F" w:rsidRDefault="00154930" w:rsidP="00154930">
      <w:pPr>
        <w:pStyle w:val="ListParagraph"/>
        <w:numPr>
          <w:ilvl w:val="0"/>
          <w:numId w:val="25"/>
        </w:numPr>
        <w:spacing w:after="0" w:line="240" w:lineRule="auto"/>
        <w:jc w:val="both"/>
        <w:rPr>
          <w:rFonts w:cs="Arial"/>
        </w:rPr>
      </w:pPr>
      <w:r w:rsidRPr="00033B0F">
        <w:rPr>
          <w:rFonts w:cs="Arial"/>
        </w:rPr>
        <w:t>Policy review schedule</w:t>
      </w:r>
    </w:p>
    <w:p w14:paraId="389D97A6" w14:textId="77777777" w:rsidR="00A7453A" w:rsidRPr="00033B0F" w:rsidRDefault="00A7453A" w:rsidP="00154930">
      <w:pPr>
        <w:jc w:val="both"/>
        <w:rPr>
          <w:rFonts w:cs="Arial"/>
        </w:rPr>
      </w:pPr>
    </w:p>
    <w:p w14:paraId="6DD70B38" w14:textId="5547A54E" w:rsidR="00154930" w:rsidRPr="00033B0F" w:rsidRDefault="00154930" w:rsidP="00154930">
      <w:pPr>
        <w:jc w:val="both"/>
        <w:rPr>
          <w:rFonts w:cs="Arial"/>
        </w:rPr>
      </w:pPr>
      <w:r w:rsidRPr="00033B0F">
        <w:rPr>
          <w:rFonts w:cs="Arial"/>
        </w:rPr>
        <w:t>This policy outlines how we will meet our legislative requirements in relation to:</w:t>
      </w:r>
    </w:p>
    <w:p w14:paraId="0BFD2FC0" w14:textId="60FD90EA" w:rsidR="00D13012" w:rsidRPr="00D13012" w:rsidRDefault="00D13012" w:rsidP="00D13012">
      <w:pPr>
        <w:pStyle w:val="NoSpacing"/>
        <w:numPr>
          <w:ilvl w:val="0"/>
          <w:numId w:val="34"/>
        </w:numPr>
        <w:rPr>
          <w:rFonts w:ascii="Verdana" w:hAnsi="Verdana"/>
          <w:lang w:eastAsia="en-GB"/>
        </w:rPr>
      </w:pPr>
      <w:bookmarkStart w:id="89" w:name="_Toc189541024"/>
      <w:bookmarkStart w:id="90" w:name="_Toc206079518"/>
      <w:r w:rsidRPr="00D13012">
        <w:rPr>
          <w:rFonts w:ascii="Verdana" w:hAnsi="Verdana"/>
          <w:lang w:eastAsia="en-GB"/>
        </w:rPr>
        <w:t xml:space="preserve">The Care Act 2014 </w:t>
      </w:r>
    </w:p>
    <w:p w14:paraId="0B1D9DB0" w14:textId="7AAD5957" w:rsidR="00D13012" w:rsidRPr="00D13012" w:rsidRDefault="00D13012" w:rsidP="00D13012">
      <w:pPr>
        <w:pStyle w:val="NoSpacing"/>
        <w:numPr>
          <w:ilvl w:val="0"/>
          <w:numId w:val="34"/>
        </w:numPr>
        <w:rPr>
          <w:rFonts w:ascii="Verdana" w:hAnsi="Verdana"/>
          <w:lang w:eastAsia="en-GB"/>
        </w:rPr>
      </w:pPr>
      <w:r w:rsidRPr="00D13012">
        <w:rPr>
          <w:rFonts w:ascii="Verdana" w:hAnsi="Verdana"/>
          <w:lang w:eastAsia="en-GB"/>
        </w:rPr>
        <w:t xml:space="preserve">Working Together to Safeguard Children 2026 (Statutory Guidance) </w:t>
      </w:r>
    </w:p>
    <w:p w14:paraId="0A37209D" w14:textId="674953DE" w:rsidR="00D13012" w:rsidRPr="00D13012" w:rsidRDefault="00D13012" w:rsidP="00D13012">
      <w:pPr>
        <w:pStyle w:val="NoSpacing"/>
        <w:numPr>
          <w:ilvl w:val="0"/>
          <w:numId w:val="34"/>
        </w:numPr>
        <w:rPr>
          <w:rFonts w:ascii="Verdana" w:hAnsi="Verdana"/>
          <w:lang w:eastAsia="en-GB"/>
        </w:rPr>
      </w:pPr>
      <w:r w:rsidRPr="00D13012">
        <w:rPr>
          <w:rFonts w:ascii="Verdana" w:hAnsi="Verdana"/>
          <w:lang w:eastAsia="en-GB"/>
        </w:rPr>
        <w:t xml:space="preserve">Children Act 1989 </w:t>
      </w:r>
    </w:p>
    <w:p w14:paraId="7FEAD8EF" w14:textId="03234FD5" w:rsidR="00D13012" w:rsidRPr="00D13012" w:rsidRDefault="00D13012" w:rsidP="00D13012">
      <w:pPr>
        <w:pStyle w:val="NoSpacing"/>
        <w:numPr>
          <w:ilvl w:val="0"/>
          <w:numId w:val="34"/>
        </w:numPr>
        <w:rPr>
          <w:rFonts w:ascii="Verdana" w:hAnsi="Verdana"/>
          <w:lang w:eastAsia="en-GB"/>
        </w:rPr>
      </w:pPr>
      <w:r w:rsidRPr="00D13012">
        <w:rPr>
          <w:rFonts w:ascii="Verdana" w:hAnsi="Verdana"/>
          <w:lang w:eastAsia="en-GB"/>
        </w:rPr>
        <w:t xml:space="preserve">Children Act 2004 </w:t>
      </w:r>
    </w:p>
    <w:p w14:paraId="6F9147FA" w14:textId="7CBA4C3B" w:rsidR="00D13012" w:rsidRPr="00D13012" w:rsidRDefault="00D13012" w:rsidP="00D13012">
      <w:pPr>
        <w:pStyle w:val="NoSpacing"/>
        <w:numPr>
          <w:ilvl w:val="0"/>
          <w:numId w:val="34"/>
        </w:numPr>
        <w:rPr>
          <w:rFonts w:ascii="Verdana" w:hAnsi="Verdana"/>
          <w:lang w:eastAsia="en-GB"/>
        </w:rPr>
      </w:pPr>
      <w:r w:rsidRPr="00D13012">
        <w:rPr>
          <w:rFonts w:ascii="Verdana" w:hAnsi="Verdana"/>
          <w:lang w:eastAsia="en-GB"/>
        </w:rPr>
        <w:lastRenderedPageBreak/>
        <w:t xml:space="preserve">Children and Young Persons Act 1933 </w:t>
      </w:r>
    </w:p>
    <w:p w14:paraId="3383251A" w14:textId="120B79EF" w:rsidR="00D13012" w:rsidRDefault="00D13012" w:rsidP="00D13012">
      <w:pPr>
        <w:pStyle w:val="NoSpacing"/>
        <w:numPr>
          <w:ilvl w:val="0"/>
          <w:numId w:val="34"/>
        </w:numPr>
        <w:rPr>
          <w:rFonts w:ascii="Verdana" w:hAnsi="Verdana"/>
          <w:lang w:eastAsia="en-GB"/>
        </w:rPr>
      </w:pPr>
      <w:r w:rsidRPr="00D13012">
        <w:rPr>
          <w:rFonts w:ascii="Verdana" w:hAnsi="Verdana"/>
          <w:lang w:eastAsia="en-GB"/>
        </w:rPr>
        <w:t xml:space="preserve">Safeguarding Vulnerable Groups Act 2006 </w:t>
      </w:r>
    </w:p>
    <w:p w14:paraId="0CC4140B" w14:textId="09132E68" w:rsidR="00D13012" w:rsidRDefault="00D13012" w:rsidP="00D13012">
      <w:pPr>
        <w:pStyle w:val="NoSpacing"/>
        <w:numPr>
          <w:ilvl w:val="0"/>
          <w:numId w:val="34"/>
        </w:numPr>
        <w:rPr>
          <w:rFonts w:ascii="Verdana" w:hAnsi="Verdana"/>
          <w:lang w:eastAsia="en-GB"/>
        </w:rPr>
      </w:pPr>
      <w:r>
        <w:rPr>
          <w:rFonts w:ascii="Verdana" w:hAnsi="Verdana"/>
          <w:lang w:eastAsia="en-GB"/>
        </w:rPr>
        <w:t>Domestic Abuse Act 2021</w:t>
      </w:r>
    </w:p>
    <w:p w14:paraId="441B42EC" w14:textId="24903FC8" w:rsidR="00D13012" w:rsidRPr="00D13012" w:rsidRDefault="00D13012" w:rsidP="00D13012">
      <w:pPr>
        <w:pStyle w:val="NoSpacing"/>
        <w:numPr>
          <w:ilvl w:val="0"/>
          <w:numId w:val="34"/>
        </w:numPr>
        <w:rPr>
          <w:rFonts w:ascii="Verdana" w:hAnsi="Verdana"/>
          <w:lang w:eastAsia="en-GB"/>
        </w:rPr>
      </w:pPr>
      <w:r>
        <w:rPr>
          <w:rFonts w:ascii="Verdana" w:hAnsi="Verdana"/>
          <w:lang w:eastAsia="en-GB"/>
        </w:rPr>
        <w:t>Modern Slavery Act 2015</w:t>
      </w:r>
    </w:p>
    <w:p w14:paraId="493323D9" w14:textId="5D519206" w:rsidR="00D13012" w:rsidRPr="00D13012" w:rsidRDefault="00D13012" w:rsidP="00D13012">
      <w:pPr>
        <w:pStyle w:val="NoSpacing"/>
        <w:numPr>
          <w:ilvl w:val="0"/>
          <w:numId w:val="34"/>
        </w:numPr>
        <w:rPr>
          <w:rFonts w:ascii="Verdana" w:hAnsi="Verdana"/>
          <w:lang w:eastAsia="en-GB"/>
        </w:rPr>
      </w:pPr>
      <w:r w:rsidRPr="00D13012">
        <w:rPr>
          <w:rFonts w:ascii="Verdana" w:hAnsi="Verdana"/>
          <w:lang w:eastAsia="en-GB"/>
        </w:rPr>
        <w:t xml:space="preserve">Human Rights Act 1998 </w:t>
      </w:r>
    </w:p>
    <w:p w14:paraId="49F307A9" w14:textId="1D5BE5F8" w:rsidR="00D13012" w:rsidRPr="00D13012" w:rsidRDefault="00D13012" w:rsidP="00D13012">
      <w:pPr>
        <w:pStyle w:val="NoSpacing"/>
        <w:numPr>
          <w:ilvl w:val="0"/>
          <w:numId w:val="34"/>
        </w:numPr>
        <w:rPr>
          <w:rFonts w:ascii="Verdana" w:hAnsi="Verdana"/>
          <w:lang w:eastAsia="en-GB"/>
        </w:rPr>
      </w:pPr>
      <w:r w:rsidRPr="00D13012">
        <w:rPr>
          <w:rFonts w:ascii="Verdana" w:hAnsi="Verdana"/>
          <w:lang w:eastAsia="en-GB"/>
        </w:rPr>
        <w:t xml:space="preserve">Equality Act 2010 </w:t>
      </w:r>
    </w:p>
    <w:p w14:paraId="0B79B158" w14:textId="6992233F" w:rsidR="00D13012" w:rsidRPr="00D13012" w:rsidRDefault="00D13012" w:rsidP="00D13012">
      <w:pPr>
        <w:pStyle w:val="NoSpacing"/>
        <w:numPr>
          <w:ilvl w:val="0"/>
          <w:numId w:val="34"/>
        </w:numPr>
        <w:rPr>
          <w:rFonts w:ascii="Verdana" w:hAnsi="Verdana"/>
          <w:lang w:eastAsia="en-GB"/>
        </w:rPr>
      </w:pPr>
      <w:r w:rsidRPr="00D13012">
        <w:rPr>
          <w:rFonts w:ascii="Verdana" w:hAnsi="Verdana"/>
          <w:lang w:eastAsia="en-GB"/>
        </w:rPr>
        <w:t xml:space="preserve">Mental Capacity Act 2005 and Code of Practice </w:t>
      </w:r>
    </w:p>
    <w:p w14:paraId="5695335E" w14:textId="265F2505" w:rsidR="00D13012" w:rsidRPr="00D13012" w:rsidRDefault="00D13012" w:rsidP="00D13012">
      <w:pPr>
        <w:pStyle w:val="NoSpacing"/>
        <w:numPr>
          <w:ilvl w:val="0"/>
          <w:numId w:val="34"/>
        </w:numPr>
        <w:rPr>
          <w:rFonts w:ascii="Verdana" w:hAnsi="Verdana"/>
          <w:lang w:eastAsia="en-GB"/>
        </w:rPr>
      </w:pPr>
      <w:r w:rsidRPr="00D13012">
        <w:rPr>
          <w:rFonts w:ascii="Verdana" w:hAnsi="Verdana"/>
          <w:lang w:eastAsia="en-GB"/>
        </w:rPr>
        <w:t xml:space="preserve">Mental Health Act 1983 </w:t>
      </w:r>
    </w:p>
    <w:p w14:paraId="34E0720B" w14:textId="2B1BF155" w:rsidR="00D13012" w:rsidRPr="00D13012" w:rsidRDefault="00D13012" w:rsidP="00D13012">
      <w:pPr>
        <w:pStyle w:val="NoSpacing"/>
        <w:numPr>
          <w:ilvl w:val="0"/>
          <w:numId w:val="34"/>
        </w:numPr>
        <w:rPr>
          <w:rFonts w:ascii="Verdana" w:hAnsi="Verdana"/>
          <w:lang w:eastAsia="en-GB"/>
        </w:rPr>
      </w:pPr>
      <w:r w:rsidRPr="00D13012">
        <w:rPr>
          <w:rFonts w:ascii="Verdana" w:hAnsi="Verdana"/>
          <w:lang w:eastAsia="en-GB"/>
        </w:rPr>
        <w:t xml:space="preserve">Data Protection Act 2018 </w:t>
      </w:r>
    </w:p>
    <w:p w14:paraId="2183E21F" w14:textId="05628EB7" w:rsidR="00D13012" w:rsidRPr="00D13012" w:rsidRDefault="00D13012" w:rsidP="00D13012">
      <w:pPr>
        <w:pStyle w:val="NoSpacing"/>
        <w:numPr>
          <w:ilvl w:val="0"/>
          <w:numId w:val="34"/>
        </w:numPr>
        <w:rPr>
          <w:rFonts w:ascii="Verdana" w:hAnsi="Verdana"/>
          <w:lang w:eastAsia="en-GB"/>
        </w:rPr>
      </w:pPr>
      <w:r w:rsidRPr="00D13012">
        <w:rPr>
          <w:rFonts w:ascii="Verdana" w:hAnsi="Verdana"/>
          <w:lang w:eastAsia="en-GB"/>
        </w:rPr>
        <w:t xml:space="preserve">Public Interest Disclosure Act 1998 </w:t>
      </w:r>
      <w:r w:rsidR="007B7132">
        <w:rPr>
          <w:rFonts w:ascii="Verdana" w:hAnsi="Verdana"/>
          <w:lang w:eastAsia="en-GB"/>
        </w:rPr>
        <w:t>(PIDA)</w:t>
      </w:r>
    </w:p>
    <w:p w14:paraId="5B8675BC" w14:textId="051723BD" w:rsidR="00D13012" w:rsidRPr="00D13012" w:rsidRDefault="00D13012" w:rsidP="00D13012">
      <w:pPr>
        <w:pStyle w:val="NoSpacing"/>
        <w:numPr>
          <w:ilvl w:val="0"/>
          <w:numId w:val="34"/>
        </w:numPr>
        <w:rPr>
          <w:rFonts w:ascii="Verdana" w:hAnsi="Verdana"/>
          <w:lang w:eastAsia="en-GB"/>
        </w:rPr>
      </w:pPr>
      <w:r w:rsidRPr="00D13012">
        <w:rPr>
          <w:rFonts w:ascii="Verdana" w:hAnsi="Verdana"/>
          <w:lang w:eastAsia="en-GB"/>
        </w:rPr>
        <w:t xml:space="preserve">Protection of Freedoms Act 2012 </w:t>
      </w:r>
    </w:p>
    <w:p w14:paraId="505F8929" w14:textId="63C2CC58" w:rsidR="00D13012" w:rsidRPr="00D13012" w:rsidRDefault="00D13012" w:rsidP="00D13012">
      <w:pPr>
        <w:pStyle w:val="NoSpacing"/>
        <w:numPr>
          <w:ilvl w:val="0"/>
          <w:numId w:val="34"/>
        </w:numPr>
        <w:rPr>
          <w:rFonts w:ascii="Verdana" w:hAnsi="Verdana"/>
          <w:lang w:eastAsia="en-GB"/>
        </w:rPr>
      </w:pPr>
      <w:r w:rsidRPr="00D13012">
        <w:rPr>
          <w:rFonts w:ascii="Verdana" w:hAnsi="Verdana"/>
          <w:lang w:eastAsia="en-GB"/>
        </w:rPr>
        <w:t xml:space="preserve">Health and Social Care Act 2008 (Regulated Activities) Regulations 2014 (including CQC Fundamental Standards) </w:t>
      </w:r>
    </w:p>
    <w:p w14:paraId="7C1DB7E4" w14:textId="7656E206" w:rsidR="00D13012" w:rsidRDefault="00D13012" w:rsidP="00D13012">
      <w:pPr>
        <w:pStyle w:val="NoSpacing"/>
        <w:numPr>
          <w:ilvl w:val="0"/>
          <w:numId w:val="34"/>
        </w:numPr>
        <w:rPr>
          <w:rFonts w:ascii="Verdana" w:hAnsi="Verdana"/>
          <w:lang w:eastAsia="en-GB"/>
        </w:rPr>
      </w:pPr>
      <w:r w:rsidRPr="00D13012">
        <w:rPr>
          <w:rFonts w:ascii="Verdana" w:hAnsi="Verdana"/>
          <w:lang w:eastAsia="en-GB"/>
        </w:rPr>
        <w:t>Regulator of Social Housing Consumer Standards</w:t>
      </w:r>
      <w:r w:rsidR="007B7132">
        <w:rPr>
          <w:rFonts w:ascii="Verdana" w:hAnsi="Verdana"/>
          <w:lang w:eastAsia="en-GB"/>
        </w:rPr>
        <w:t xml:space="preserve"> and Economic Standards. </w:t>
      </w:r>
    </w:p>
    <w:p w14:paraId="1DC4B95C" w14:textId="77777777" w:rsidR="00D13012" w:rsidRDefault="00D13012" w:rsidP="00D13012">
      <w:pPr>
        <w:pStyle w:val="NoSpacing"/>
        <w:jc w:val="both"/>
        <w:rPr>
          <w:rFonts w:ascii="Verdana" w:hAnsi="Verdana"/>
          <w:lang w:eastAsia="en-GB"/>
        </w:rPr>
      </w:pPr>
    </w:p>
    <w:p w14:paraId="26270BE3" w14:textId="7A35EDDD" w:rsidR="00D13012" w:rsidRPr="007B7132" w:rsidRDefault="007B7132" w:rsidP="00D13012">
      <w:pPr>
        <w:pStyle w:val="NoSpacing"/>
        <w:jc w:val="both"/>
        <w:rPr>
          <w:i/>
          <w:iCs/>
          <w:lang w:eastAsia="en-GB"/>
        </w:rPr>
      </w:pPr>
      <w:r w:rsidRPr="007B7132">
        <w:rPr>
          <w:i/>
          <w:iCs/>
          <w:lang w:eastAsia="en-GB"/>
        </w:rPr>
        <w:t xml:space="preserve">N.B – 2026 development re DOLS - </w:t>
      </w:r>
      <w:r w:rsidR="00D13012" w:rsidRPr="007B7132">
        <w:rPr>
          <w:i/>
          <w:iCs/>
          <w:lang w:eastAsia="en-GB"/>
        </w:rPr>
        <w:t>Calico will comply with the Mental Capacity Act 2005, associated Codes of Practice and Deprivation of Liberty Safeguards (DoLS) requirements. The Group will keep its arrangements under review and implement any changes required by future legislative</w:t>
      </w:r>
      <w:r>
        <w:rPr>
          <w:i/>
          <w:iCs/>
          <w:lang w:eastAsia="en-GB"/>
        </w:rPr>
        <w:t>, case law,</w:t>
      </w:r>
      <w:r w:rsidR="00D13012" w:rsidRPr="007B7132">
        <w:rPr>
          <w:i/>
          <w:iCs/>
          <w:lang w:eastAsia="en-GB"/>
        </w:rPr>
        <w:t xml:space="preserve"> or regulatory developments, including the introduction of Liberty Protection Safeguards (LPS).</w:t>
      </w:r>
    </w:p>
    <w:p w14:paraId="072C201E" w14:textId="77777777" w:rsidR="00D13012" w:rsidRPr="00D13012" w:rsidRDefault="00D13012" w:rsidP="00D13012">
      <w:pPr>
        <w:pStyle w:val="NoSpacing"/>
        <w:rPr>
          <w:rFonts w:ascii="Verdana" w:hAnsi="Verdana"/>
          <w:lang w:eastAsia="en-GB"/>
        </w:rPr>
      </w:pPr>
    </w:p>
    <w:p w14:paraId="505AA617" w14:textId="76949A49" w:rsidR="00A7453A" w:rsidRPr="00205CA8" w:rsidRDefault="00A7453A" w:rsidP="00A7453A">
      <w:pPr>
        <w:pStyle w:val="Heading1"/>
        <w:numPr>
          <w:ilvl w:val="0"/>
          <w:numId w:val="32"/>
        </w:numPr>
        <w:rPr>
          <w:rStyle w:val="SubtitleChar"/>
          <w:color w:val="E65B24" w:themeColor="accent1"/>
          <w:spacing w:val="0"/>
          <w:sz w:val="40"/>
          <w:szCs w:val="40"/>
        </w:rPr>
      </w:pPr>
      <w:r w:rsidRPr="00205CA8">
        <w:rPr>
          <w:rStyle w:val="SubtitleChar"/>
          <w:color w:val="E65B24" w:themeColor="accent1"/>
          <w:spacing w:val="0"/>
          <w:sz w:val="40"/>
          <w:szCs w:val="40"/>
        </w:rPr>
        <w:t>Review</w:t>
      </w:r>
      <w:bookmarkEnd w:id="89"/>
      <w:bookmarkEnd w:id="90"/>
    </w:p>
    <w:p w14:paraId="40A2982C" w14:textId="6CC376A7" w:rsidR="00A7453A" w:rsidRPr="00033B0F" w:rsidRDefault="00A7453A" w:rsidP="00A7453A">
      <w:pPr>
        <w:jc w:val="both"/>
      </w:pPr>
      <w:r w:rsidRPr="00033B0F">
        <w:t xml:space="preserve">This policy and associated processes will be reviewed </w:t>
      </w:r>
      <w:r w:rsidR="009604BD">
        <w:t>annually</w:t>
      </w:r>
      <w:r w:rsidRPr="00033B0F">
        <w:t xml:space="preserve">, or sooner upon the release of new or amended regulation/guidance or following identified improvements to practice. </w:t>
      </w:r>
    </w:p>
    <w:p w14:paraId="1EE2E643" w14:textId="1DCB6985" w:rsidR="00154930" w:rsidRDefault="00A7453A" w:rsidP="00154930">
      <w:pPr>
        <w:keepNext/>
        <w:keepLines/>
        <w:spacing w:before="360" w:after="80"/>
        <w:outlineLvl w:val="0"/>
        <w:rPr>
          <w:rFonts w:asciiTheme="majorHAnsi" w:eastAsiaTheme="majorEastAsia" w:hAnsiTheme="majorHAnsi" w:cstheme="majorBidi"/>
          <w:color w:val="E65B24" w:themeColor="accent1"/>
          <w:sz w:val="40"/>
          <w:szCs w:val="40"/>
        </w:rPr>
      </w:pPr>
      <w:bookmarkStart w:id="91" w:name="_Toc206079519"/>
      <w:r>
        <w:rPr>
          <w:rFonts w:asciiTheme="majorHAnsi" w:eastAsiaTheme="majorEastAsia" w:hAnsiTheme="majorHAnsi" w:cstheme="majorBidi"/>
          <w:color w:val="E65B24" w:themeColor="accent1"/>
          <w:sz w:val="40"/>
          <w:szCs w:val="40"/>
        </w:rPr>
        <w:t>8</w:t>
      </w:r>
      <w:r w:rsidR="00154930" w:rsidRPr="00154930">
        <w:rPr>
          <w:rFonts w:asciiTheme="majorHAnsi" w:eastAsiaTheme="majorEastAsia" w:hAnsiTheme="majorHAnsi" w:cstheme="majorBidi"/>
          <w:color w:val="E65B24" w:themeColor="accent1"/>
          <w:sz w:val="40"/>
          <w:szCs w:val="40"/>
        </w:rPr>
        <w:t>.0</w:t>
      </w:r>
      <w:r w:rsidR="00154930" w:rsidRPr="00154930">
        <w:rPr>
          <w:rFonts w:asciiTheme="majorHAnsi" w:eastAsiaTheme="majorEastAsia" w:hAnsiTheme="majorHAnsi" w:cstheme="majorBidi"/>
          <w:color w:val="E65B24" w:themeColor="accent1"/>
          <w:sz w:val="40"/>
          <w:szCs w:val="40"/>
        </w:rPr>
        <w:tab/>
      </w:r>
      <w:r w:rsidR="00154930">
        <w:rPr>
          <w:rFonts w:asciiTheme="majorHAnsi" w:eastAsiaTheme="majorEastAsia" w:hAnsiTheme="majorHAnsi" w:cstheme="majorBidi"/>
          <w:color w:val="E65B24" w:themeColor="accent1"/>
          <w:sz w:val="40"/>
          <w:szCs w:val="40"/>
        </w:rPr>
        <w:t>Systems and Processes</w:t>
      </w:r>
      <w:bookmarkEnd w:id="91"/>
    </w:p>
    <w:p w14:paraId="5B16F205" w14:textId="39C98184" w:rsidR="00154930" w:rsidRPr="00033B0F" w:rsidRDefault="00154930" w:rsidP="00154930">
      <w:pPr>
        <w:jc w:val="both"/>
        <w:rPr>
          <w:rFonts w:cs="Arial"/>
          <w:szCs w:val="20"/>
        </w:rPr>
      </w:pPr>
      <w:r w:rsidRPr="00033B0F">
        <w:rPr>
          <w:rFonts w:cs="Arial"/>
          <w:szCs w:val="20"/>
        </w:rPr>
        <w:t>This policy and related documents (</w:t>
      </w:r>
      <w:r w:rsidRPr="00033B0F">
        <w:rPr>
          <w:rFonts w:cs="Arial"/>
          <w:i/>
          <w:iCs/>
          <w:szCs w:val="20"/>
        </w:rPr>
        <w:t xml:space="preserve">listed in section </w:t>
      </w:r>
      <w:r w:rsidR="00A7453A" w:rsidRPr="00033B0F">
        <w:rPr>
          <w:rFonts w:cs="Arial"/>
          <w:i/>
          <w:iCs/>
          <w:szCs w:val="20"/>
        </w:rPr>
        <w:t>6</w:t>
      </w:r>
      <w:r w:rsidRPr="00033B0F">
        <w:rPr>
          <w:rFonts w:cs="Arial"/>
          <w:i/>
          <w:iCs/>
          <w:szCs w:val="20"/>
        </w:rPr>
        <w:t xml:space="preserve">) </w:t>
      </w:r>
      <w:r w:rsidRPr="00033B0F">
        <w:rPr>
          <w:rFonts w:cs="Arial"/>
          <w:szCs w:val="20"/>
        </w:rPr>
        <w:t xml:space="preserve">outline the safeguarding systems and processes in place across Calico. Collectively, they ensure that all Business Units comply with all applicable legislation, guidance, and best practice in their fields. </w:t>
      </w:r>
    </w:p>
    <w:p w14:paraId="78944907" w14:textId="54898C0F" w:rsidR="00154930" w:rsidRPr="00033B0F" w:rsidRDefault="00154930" w:rsidP="00154930">
      <w:pPr>
        <w:jc w:val="both"/>
        <w:rPr>
          <w:rFonts w:cs="Arial"/>
          <w:szCs w:val="20"/>
        </w:rPr>
      </w:pPr>
      <w:r w:rsidRPr="00033B0F">
        <w:rPr>
          <w:rFonts w:cs="Arial"/>
          <w:szCs w:val="20"/>
        </w:rPr>
        <w:t xml:space="preserve">All documentation is readily available on </w:t>
      </w:r>
      <w:r w:rsidR="00A7453A" w:rsidRPr="00033B0F">
        <w:rPr>
          <w:rFonts w:cs="Arial"/>
          <w:szCs w:val="20"/>
        </w:rPr>
        <w:t>the Document Hub</w:t>
      </w:r>
      <w:r w:rsidRPr="00033B0F">
        <w:rPr>
          <w:rFonts w:cs="Arial"/>
          <w:szCs w:val="20"/>
        </w:rPr>
        <w:t xml:space="preserve"> and are on display in service locations as appropriate. This is to ensure that our people always have immediate access, and that our customers can read about our approach to safeguarding. </w:t>
      </w:r>
    </w:p>
    <w:p w14:paraId="1F44C1D4" w14:textId="77777777" w:rsidR="00154930" w:rsidRPr="00033B0F" w:rsidRDefault="00154930" w:rsidP="00154930">
      <w:pPr>
        <w:pStyle w:val="ListParagraph"/>
        <w:widowControl w:val="0"/>
        <w:numPr>
          <w:ilvl w:val="0"/>
          <w:numId w:val="28"/>
        </w:numPr>
        <w:autoSpaceDE w:val="0"/>
        <w:autoSpaceDN w:val="0"/>
        <w:adjustRightInd w:val="0"/>
        <w:spacing w:after="0" w:line="240" w:lineRule="auto"/>
        <w:contextualSpacing w:val="0"/>
        <w:jc w:val="both"/>
        <w:rPr>
          <w:rFonts w:cs="Arial"/>
        </w:rPr>
      </w:pPr>
      <w:r w:rsidRPr="00033B0F">
        <w:rPr>
          <w:rFonts w:cs="Arial"/>
          <w:b/>
          <w:bCs/>
        </w:rPr>
        <w:t>This policy</w:t>
      </w:r>
      <w:r w:rsidRPr="00033B0F">
        <w:rPr>
          <w:rFonts w:cs="Arial"/>
        </w:rPr>
        <w:t xml:space="preserve"> establishes the ‘why’; it shares the key principles behind our approach to safeguarding, and the legislation that we comply with.  </w:t>
      </w:r>
    </w:p>
    <w:p w14:paraId="2BCCB4F6" w14:textId="090175FD" w:rsidR="00154930" w:rsidRPr="00033B0F" w:rsidRDefault="00154930" w:rsidP="00154930">
      <w:pPr>
        <w:pStyle w:val="ListParagraph"/>
        <w:widowControl w:val="0"/>
        <w:numPr>
          <w:ilvl w:val="0"/>
          <w:numId w:val="28"/>
        </w:numPr>
        <w:autoSpaceDE w:val="0"/>
        <w:autoSpaceDN w:val="0"/>
        <w:adjustRightInd w:val="0"/>
        <w:spacing w:after="0" w:line="240" w:lineRule="auto"/>
        <w:contextualSpacing w:val="0"/>
        <w:jc w:val="both"/>
        <w:rPr>
          <w:rFonts w:cs="Arial"/>
        </w:rPr>
      </w:pPr>
      <w:r w:rsidRPr="00033B0F">
        <w:rPr>
          <w:rFonts w:cs="Arial"/>
        </w:rPr>
        <w:t xml:space="preserve">The </w:t>
      </w:r>
      <w:r w:rsidRPr="00033B0F">
        <w:rPr>
          <w:rFonts w:cs="Arial"/>
          <w:b/>
          <w:bCs/>
        </w:rPr>
        <w:t>safeguarding procedures</w:t>
      </w:r>
      <w:r w:rsidRPr="00033B0F">
        <w:rPr>
          <w:rFonts w:cs="Arial"/>
        </w:rPr>
        <w:t xml:space="preserve"> for each Business Unit establish the ‘how’. They outline our person-centred and transparent safeguarding practice in each Business Unit, whilst providing a ‘step-by-step’ guide for our workforce. These procedures bring in all Local Authority Strategies and reporting requirements specific to each different service/area. Each Business Unit will review their company/service procedures in line with the policy review schedule, monitored by the CGG/</w:t>
      </w:r>
      <w:r w:rsidR="00A7453A" w:rsidRPr="00033B0F">
        <w:rPr>
          <w:rFonts w:cs="Arial"/>
        </w:rPr>
        <w:t>H&amp;RSG</w:t>
      </w:r>
      <w:r w:rsidRPr="00033B0F">
        <w:rPr>
          <w:rFonts w:cs="Arial"/>
        </w:rPr>
        <w:t xml:space="preserve">G. They will do this in conjunction with their local partners to ensure a collaborative approach </w:t>
      </w:r>
      <w:r w:rsidRPr="00033B0F">
        <w:rPr>
          <w:rFonts w:cs="Arial"/>
        </w:rPr>
        <w:lastRenderedPageBreak/>
        <w:t xml:space="preserve">and to influence consistently reviewed and improved practice. </w:t>
      </w:r>
    </w:p>
    <w:p w14:paraId="67471E20" w14:textId="77777777" w:rsidR="00154930" w:rsidRPr="00033B0F" w:rsidRDefault="00154930" w:rsidP="00154930">
      <w:pPr>
        <w:pStyle w:val="ListParagraph"/>
        <w:widowControl w:val="0"/>
        <w:numPr>
          <w:ilvl w:val="0"/>
          <w:numId w:val="28"/>
        </w:numPr>
        <w:autoSpaceDE w:val="0"/>
        <w:autoSpaceDN w:val="0"/>
        <w:adjustRightInd w:val="0"/>
        <w:spacing w:after="0" w:line="240" w:lineRule="auto"/>
        <w:contextualSpacing w:val="0"/>
        <w:jc w:val="both"/>
        <w:rPr>
          <w:rFonts w:cs="Arial"/>
        </w:rPr>
      </w:pPr>
      <w:r w:rsidRPr="00033B0F">
        <w:rPr>
          <w:rFonts w:cs="Arial"/>
        </w:rPr>
        <w:t>As referenced within the safeguarding procedures described above; Sunflower cards, and</w:t>
      </w:r>
      <w:r w:rsidRPr="00033B0F">
        <w:rPr>
          <w:rFonts w:cs="Arial"/>
          <w:b/>
          <w:bCs/>
        </w:rPr>
        <w:t xml:space="preserve"> our incident, accident and near miss procedure</w:t>
      </w:r>
      <w:r w:rsidRPr="00033B0F">
        <w:rPr>
          <w:rFonts w:cs="Arial"/>
        </w:rPr>
        <w:t xml:space="preserve"> outline how safeguarding concerns should be raised internally within the Group, and how they will be handled. This procedure also outlines how relevant safeguarding incidents will be reported to regulatory bodies like the CQC or Charity Commission.</w:t>
      </w:r>
    </w:p>
    <w:p w14:paraId="2E5BACE2" w14:textId="77777777" w:rsidR="00154930" w:rsidRPr="00033B0F" w:rsidRDefault="00154930" w:rsidP="00154930">
      <w:pPr>
        <w:pStyle w:val="ListParagraph"/>
        <w:numPr>
          <w:ilvl w:val="0"/>
          <w:numId w:val="28"/>
        </w:numPr>
        <w:spacing w:after="0" w:line="240" w:lineRule="auto"/>
        <w:jc w:val="both"/>
        <w:rPr>
          <w:rFonts w:cs="Arial"/>
        </w:rPr>
      </w:pPr>
      <w:r w:rsidRPr="00033B0F">
        <w:rPr>
          <w:rFonts w:cs="Arial"/>
        </w:rPr>
        <w:t xml:space="preserve">The </w:t>
      </w:r>
      <w:r w:rsidRPr="00033B0F">
        <w:rPr>
          <w:rFonts w:cs="Arial"/>
          <w:b/>
          <w:bCs/>
        </w:rPr>
        <w:t>domestic abuse policy</w:t>
      </w:r>
      <w:r w:rsidRPr="00033B0F">
        <w:rPr>
          <w:rFonts w:cs="Arial"/>
        </w:rPr>
        <w:t xml:space="preserve"> outlines our commitment as an employer in working to meet the needs of families living in and escaping domestic abuse. This covers both our people and our customers. </w:t>
      </w:r>
    </w:p>
    <w:p w14:paraId="0E042C3A" w14:textId="77777777" w:rsidR="00154930" w:rsidRPr="00033B0F" w:rsidRDefault="00154930" w:rsidP="00154930">
      <w:pPr>
        <w:pStyle w:val="ListParagraph"/>
        <w:numPr>
          <w:ilvl w:val="0"/>
          <w:numId w:val="28"/>
        </w:numPr>
        <w:spacing w:after="0" w:line="240" w:lineRule="auto"/>
        <w:jc w:val="both"/>
        <w:rPr>
          <w:rFonts w:cs="Arial"/>
        </w:rPr>
      </w:pPr>
      <w:r w:rsidRPr="00033B0F">
        <w:rPr>
          <w:rFonts w:cs="Arial"/>
        </w:rPr>
        <w:t xml:space="preserve">The </w:t>
      </w:r>
      <w:r w:rsidRPr="00033B0F">
        <w:rPr>
          <w:rFonts w:cs="Arial"/>
          <w:b/>
          <w:bCs/>
        </w:rPr>
        <w:t>whistleblowing procedure</w:t>
      </w:r>
      <w:r w:rsidRPr="00033B0F">
        <w:rPr>
          <w:rFonts w:cs="Arial"/>
        </w:rPr>
        <w:t xml:space="preserve"> outlines the steps our workforce should take to raise concerns (or provide information) about the working practices of either the organisation or an individual within. </w:t>
      </w:r>
    </w:p>
    <w:p w14:paraId="5121638B" w14:textId="77777777" w:rsidR="00154930" w:rsidRPr="00033B0F" w:rsidRDefault="00154930" w:rsidP="00154930">
      <w:pPr>
        <w:pStyle w:val="ListParagraph"/>
        <w:numPr>
          <w:ilvl w:val="0"/>
          <w:numId w:val="28"/>
        </w:numPr>
        <w:spacing w:after="0" w:line="240" w:lineRule="auto"/>
        <w:jc w:val="both"/>
        <w:rPr>
          <w:rFonts w:cs="Arial"/>
        </w:rPr>
      </w:pPr>
      <w:r w:rsidRPr="00033B0F">
        <w:rPr>
          <w:rFonts w:cs="Arial"/>
        </w:rPr>
        <w:t xml:space="preserve">The </w:t>
      </w:r>
      <w:r w:rsidRPr="00033B0F">
        <w:rPr>
          <w:rFonts w:cs="Arial"/>
          <w:b/>
          <w:bCs/>
        </w:rPr>
        <w:t>safer recruitment procedure</w:t>
      </w:r>
      <w:r w:rsidRPr="00033B0F">
        <w:rPr>
          <w:rFonts w:cs="Arial"/>
        </w:rPr>
        <w:t xml:space="preserve"> outlines the steps we will take to ensure our recruitment procedures are in line with legislation and regulation, and that only people with the right skills and values become part of the Group.</w:t>
      </w:r>
    </w:p>
    <w:p w14:paraId="08F4A75D" w14:textId="77777777" w:rsidR="00154930" w:rsidRPr="00033B0F" w:rsidRDefault="00154930" w:rsidP="00154930">
      <w:pPr>
        <w:pStyle w:val="ListParagraph"/>
        <w:numPr>
          <w:ilvl w:val="0"/>
          <w:numId w:val="28"/>
        </w:numPr>
        <w:spacing w:after="0" w:line="240" w:lineRule="auto"/>
        <w:jc w:val="both"/>
        <w:rPr>
          <w:rFonts w:cs="Arial"/>
        </w:rPr>
      </w:pPr>
      <w:r w:rsidRPr="00033B0F">
        <w:rPr>
          <w:rFonts w:cs="Arial"/>
        </w:rPr>
        <w:t xml:space="preserve">The </w:t>
      </w:r>
      <w:r w:rsidRPr="00033B0F">
        <w:rPr>
          <w:rFonts w:cs="Arial"/>
          <w:b/>
          <w:bCs/>
        </w:rPr>
        <w:t>training matrix</w:t>
      </w:r>
      <w:r w:rsidRPr="00033B0F">
        <w:rPr>
          <w:rFonts w:cs="Arial"/>
        </w:rPr>
        <w:t xml:space="preserve"> outlines the training required by role type and area. </w:t>
      </w:r>
      <w:r w:rsidRPr="00033B0F">
        <w:rPr>
          <w:color w:val="303033"/>
        </w:rPr>
        <w:t xml:space="preserve">The Calico Group provides training appropriate to job roles (e.g. toolbox talks, team meetings, briefings, formal training, induction etc).  Training focuses on key areas for safeguarding vulnerable adults and children and adults, including: </w:t>
      </w:r>
    </w:p>
    <w:p w14:paraId="2CC5426C" w14:textId="77777777" w:rsidR="00154930" w:rsidRPr="00033B0F" w:rsidRDefault="00154930" w:rsidP="00154930">
      <w:pPr>
        <w:pStyle w:val="ListParagraph"/>
        <w:numPr>
          <w:ilvl w:val="0"/>
          <w:numId w:val="27"/>
        </w:numPr>
        <w:spacing w:after="0" w:line="240" w:lineRule="auto"/>
        <w:jc w:val="both"/>
        <w:rPr>
          <w:color w:val="303033"/>
        </w:rPr>
      </w:pPr>
      <w:r w:rsidRPr="00033B0F">
        <w:rPr>
          <w:color w:val="303033"/>
        </w:rPr>
        <w:t>Recognising signs of abuse.</w:t>
      </w:r>
    </w:p>
    <w:p w14:paraId="26920672" w14:textId="77777777" w:rsidR="00154930" w:rsidRPr="00033B0F" w:rsidRDefault="00154930" w:rsidP="00154930">
      <w:pPr>
        <w:pStyle w:val="ListParagraph"/>
        <w:numPr>
          <w:ilvl w:val="0"/>
          <w:numId w:val="27"/>
        </w:numPr>
        <w:spacing w:after="0" w:line="240" w:lineRule="auto"/>
        <w:jc w:val="both"/>
        <w:rPr>
          <w:color w:val="303033"/>
        </w:rPr>
      </w:pPr>
      <w:r w:rsidRPr="00033B0F">
        <w:rPr>
          <w:color w:val="303033"/>
        </w:rPr>
        <w:t>Related legislative requirements.</w:t>
      </w:r>
    </w:p>
    <w:p w14:paraId="4B0E1BC1" w14:textId="77777777" w:rsidR="00154930" w:rsidRPr="00033B0F" w:rsidRDefault="00154930" w:rsidP="00154930">
      <w:pPr>
        <w:pStyle w:val="ListParagraph"/>
        <w:numPr>
          <w:ilvl w:val="0"/>
          <w:numId w:val="27"/>
        </w:numPr>
        <w:spacing w:after="0" w:line="240" w:lineRule="auto"/>
        <w:jc w:val="both"/>
        <w:rPr>
          <w:color w:val="303033"/>
        </w:rPr>
      </w:pPr>
      <w:r w:rsidRPr="00033B0F">
        <w:rPr>
          <w:color w:val="303033"/>
        </w:rPr>
        <w:t xml:space="preserve">Awareness of Safeguarding Leads and Champions.   </w:t>
      </w:r>
    </w:p>
    <w:p w14:paraId="774B9ADE" w14:textId="77777777" w:rsidR="00154930" w:rsidRPr="00033B0F" w:rsidRDefault="00154930" w:rsidP="00154930">
      <w:pPr>
        <w:pStyle w:val="ListParagraph"/>
        <w:numPr>
          <w:ilvl w:val="0"/>
          <w:numId w:val="27"/>
        </w:numPr>
        <w:spacing w:after="0" w:line="240" w:lineRule="auto"/>
        <w:jc w:val="both"/>
        <w:rPr>
          <w:color w:val="303033"/>
        </w:rPr>
      </w:pPr>
      <w:r w:rsidRPr="00033B0F">
        <w:rPr>
          <w:color w:val="303033"/>
        </w:rPr>
        <w:t>Terminology (including ‘Adult at Risk’ as defined by the Care Act, and how phrases are sometimes used interchangeably across our Local Authorities i.e. Vulnerable Adult).</w:t>
      </w:r>
    </w:p>
    <w:p w14:paraId="2A813C19" w14:textId="77777777" w:rsidR="00154930" w:rsidRPr="00033B0F" w:rsidRDefault="00154930" w:rsidP="00154930">
      <w:pPr>
        <w:pStyle w:val="ListParagraph"/>
        <w:numPr>
          <w:ilvl w:val="0"/>
          <w:numId w:val="27"/>
        </w:numPr>
        <w:spacing w:after="0" w:line="240" w:lineRule="auto"/>
        <w:jc w:val="both"/>
        <w:rPr>
          <w:color w:val="303033"/>
        </w:rPr>
      </w:pPr>
      <w:r w:rsidRPr="00033B0F">
        <w:rPr>
          <w:color w:val="303033"/>
        </w:rPr>
        <w:t>Understanding the importance of whistleblowing procedures.</w:t>
      </w:r>
    </w:p>
    <w:p w14:paraId="3AEB51E4" w14:textId="77777777" w:rsidR="00154930" w:rsidRPr="00033B0F" w:rsidRDefault="00154930" w:rsidP="00154930">
      <w:pPr>
        <w:pStyle w:val="ListParagraph"/>
        <w:numPr>
          <w:ilvl w:val="0"/>
          <w:numId w:val="27"/>
        </w:numPr>
        <w:spacing w:after="0" w:line="240" w:lineRule="auto"/>
        <w:jc w:val="both"/>
        <w:rPr>
          <w:color w:val="303033"/>
        </w:rPr>
      </w:pPr>
      <w:r w:rsidRPr="00033B0F">
        <w:rPr>
          <w:color w:val="303033"/>
        </w:rPr>
        <w:t>Understanding the importance of creating a safe environment to minimise the risk of abuse.</w:t>
      </w:r>
    </w:p>
    <w:p w14:paraId="70B16441" w14:textId="77777777" w:rsidR="00154930" w:rsidRPr="00033B0F" w:rsidRDefault="00154930" w:rsidP="00154930">
      <w:pPr>
        <w:pStyle w:val="ListParagraph"/>
        <w:numPr>
          <w:ilvl w:val="0"/>
          <w:numId w:val="27"/>
        </w:numPr>
        <w:spacing w:after="0" w:line="240" w:lineRule="auto"/>
        <w:jc w:val="both"/>
        <w:rPr>
          <w:color w:val="303033"/>
        </w:rPr>
      </w:pPr>
      <w:r w:rsidRPr="00033B0F">
        <w:rPr>
          <w:color w:val="303033"/>
        </w:rPr>
        <w:t>Understanding their role as an ‘</w:t>
      </w:r>
      <w:proofErr w:type="spellStart"/>
      <w:r w:rsidRPr="00033B0F">
        <w:rPr>
          <w:color w:val="303033"/>
        </w:rPr>
        <w:t>alerter</w:t>
      </w:r>
      <w:proofErr w:type="spellEnd"/>
      <w:r w:rsidRPr="00033B0F">
        <w:rPr>
          <w:color w:val="303033"/>
        </w:rPr>
        <w:t>’, including how to report concerns of abuse.</w:t>
      </w:r>
    </w:p>
    <w:p w14:paraId="1BF75F8C" w14:textId="77777777" w:rsidR="009604BD" w:rsidRDefault="00154930" w:rsidP="00154930">
      <w:pPr>
        <w:pStyle w:val="ListParagraph"/>
        <w:widowControl w:val="0"/>
        <w:numPr>
          <w:ilvl w:val="0"/>
          <w:numId w:val="28"/>
        </w:numPr>
        <w:autoSpaceDE w:val="0"/>
        <w:autoSpaceDN w:val="0"/>
        <w:adjustRightInd w:val="0"/>
        <w:spacing w:after="0" w:line="240" w:lineRule="auto"/>
        <w:contextualSpacing w:val="0"/>
        <w:jc w:val="both"/>
        <w:rPr>
          <w:rFonts w:cs="Arial"/>
        </w:rPr>
      </w:pPr>
      <w:r w:rsidRPr="00033B0F">
        <w:rPr>
          <w:rFonts w:cs="Arial"/>
        </w:rPr>
        <w:t xml:space="preserve">The </w:t>
      </w:r>
      <w:r w:rsidRPr="00033B0F">
        <w:rPr>
          <w:rFonts w:cs="Arial"/>
          <w:b/>
          <w:bCs/>
        </w:rPr>
        <w:t>meeting structure</w:t>
      </w:r>
      <w:r w:rsidRPr="00033B0F">
        <w:rPr>
          <w:rFonts w:cs="Arial"/>
        </w:rPr>
        <w:t xml:space="preserve"> shows the flow of information across the Group. Learning and development recommendations from all key enquiries, and lessons learnt in-house, are disseminated to each Business Unit via the Care Governance Group (CGG) or </w:t>
      </w:r>
      <w:r w:rsidR="00A7453A" w:rsidRPr="00033B0F">
        <w:rPr>
          <w:rFonts w:cs="Arial"/>
        </w:rPr>
        <w:t>Homes &amp; Ring Stones Governance</w:t>
      </w:r>
      <w:r w:rsidRPr="00033B0F">
        <w:rPr>
          <w:rFonts w:cs="Arial"/>
        </w:rPr>
        <w:t xml:space="preserve"> Group (</w:t>
      </w:r>
      <w:r w:rsidR="00A7453A" w:rsidRPr="00033B0F">
        <w:rPr>
          <w:rFonts w:cs="Arial"/>
        </w:rPr>
        <w:t>H&amp;</w:t>
      </w:r>
      <w:r w:rsidRPr="00033B0F">
        <w:rPr>
          <w:rFonts w:cs="Arial"/>
        </w:rPr>
        <w:t>R</w:t>
      </w:r>
      <w:r w:rsidR="00A7453A" w:rsidRPr="00033B0F">
        <w:rPr>
          <w:rFonts w:cs="Arial"/>
        </w:rPr>
        <w:t>SG</w:t>
      </w:r>
      <w:r w:rsidRPr="00033B0F">
        <w:rPr>
          <w:rFonts w:cs="Arial"/>
        </w:rPr>
        <w:t xml:space="preserve">G) as appropriate </w:t>
      </w:r>
      <w:r w:rsidRPr="00033B0F">
        <w:rPr>
          <w:rFonts w:cs="Arial"/>
          <w:i/>
          <w:iCs/>
        </w:rPr>
        <w:t xml:space="preserve">(see section </w:t>
      </w:r>
      <w:r w:rsidR="00A7453A" w:rsidRPr="00033B0F">
        <w:rPr>
          <w:rFonts w:cs="Arial"/>
          <w:i/>
          <w:iCs/>
        </w:rPr>
        <w:t>8</w:t>
      </w:r>
      <w:r w:rsidRPr="00033B0F">
        <w:rPr>
          <w:rFonts w:cs="Arial"/>
          <w:i/>
          <w:iCs/>
        </w:rPr>
        <w:t xml:space="preserve"> below)</w:t>
      </w:r>
      <w:r w:rsidRPr="00033B0F">
        <w:rPr>
          <w:rFonts w:cs="Arial"/>
        </w:rPr>
        <w:t xml:space="preserve">. </w:t>
      </w:r>
    </w:p>
    <w:p w14:paraId="6D19145E" w14:textId="569FF8EB" w:rsidR="009604BD" w:rsidRPr="009604BD" w:rsidRDefault="00154930" w:rsidP="009604BD">
      <w:pPr>
        <w:pStyle w:val="ListParagraph"/>
        <w:widowControl w:val="0"/>
        <w:numPr>
          <w:ilvl w:val="0"/>
          <w:numId w:val="28"/>
        </w:numPr>
        <w:autoSpaceDE w:val="0"/>
        <w:autoSpaceDN w:val="0"/>
        <w:adjustRightInd w:val="0"/>
        <w:spacing w:after="0" w:line="240" w:lineRule="auto"/>
        <w:jc w:val="both"/>
        <w:rPr>
          <w:rFonts w:cs="Arial"/>
        </w:rPr>
      </w:pPr>
      <w:r w:rsidRPr="00033B0F">
        <w:rPr>
          <w:rFonts w:cs="Arial"/>
        </w:rPr>
        <w:t xml:space="preserve">Cross company </w:t>
      </w:r>
      <w:r w:rsidRPr="00F50099">
        <w:rPr>
          <w:rFonts w:cs="Arial"/>
          <w:b/>
          <w:bCs/>
        </w:rPr>
        <w:t>learning</w:t>
      </w:r>
      <w:r w:rsidRPr="00033B0F">
        <w:rPr>
          <w:rFonts w:cs="Arial"/>
        </w:rPr>
        <w:t xml:space="preserve"> is a priority for the Group as we know that learning from each other, and growing together, is a unique benefit of being part of a multi-disciplinary Group structure; our Safeguarding Working Group facilitates this. </w:t>
      </w:r>
      <w:r w:rsidR="009604BD" w:rsidRPr="009604BD">
        <w:rPr>
          <w:rFonts w:cs="Arial"/>
        </w:rPr>
        <w:t xml:space="preserve">The </w:t>
      </w:r>
      <w:r w:rsidR="009604BD">
        <w:rPr>
          <w:rFonts w:cs="Arial"/>
        </w:rPr>
        <w:t>Working G</w:t>
      </w:r>
      <w:r w:rsidR="009604BD" w:rsidRPr="009604BD">
        <w:rPr>
          <w:rFonts w:cs="Arial"/>
        </w:rPr>
        <w:t>roup monitors safeguarding themes, trends, audit findings, reviews, learning outcomes, and training compliance to identify areas of good practice, emerging risks, and opportunities for improvement. Learning arising from safeguarding enquiries, reviews, inspections, audits, and incidents is disseminated across the Group and monitored to ensure improvements are implemented and embedded in practice.</w:t>
      </w:r>
    </w:p>
    <w:p w14:paraId="5C6B00C8" w14:textId="77777777" w:rsidR="00154930" w:rsidRPr="00033B0F" w:rsidRDefault="00154930" w:rsidP="00154930">
      <w:pPr>
        <w:pStyle w:val="ListParagraph"/>
        <w:widowControl w:val="0"/>
        <w:numPr>
          <w:ilvl w:val="0"/>
          <w:numId w:val="28"/>
        </w:numPr>
        <w:autoSpaceDE w:val="0"/>
        <w:autoSpaceDN w:val="0"/>
        <w:adjustRightInd w:val="0"/>
        <w:spacing w:after="0" w:line="240" w:lineRule="auto"/>
        <w:contextualSpacing w:val="0"/>
        <w:jc w:val="both"/>
        <w:rPr>
          <w:rFonts w:cs="Arial"/>
        </w:rPr>
      </w:pPr>
      <w:r w:rsidRPr="00033B0F">
        <w:rPr>
          <w:rFonts w:cs="Arial"/>
          <w:b/>
          <w:bCs/>
        </w:rPr>
        <w:t>Audits</w:t>
      </w:r>
      <w:r w:rsidRPr="00033B0F">
        <w:rPr>
          <w:rFonts w:cs="Arial"/>
        </w:rPr>
        <w:t xml:space="preserve"> take place on our safeguarding systems and processes at both local level and via our internal auditors, to identify areas of best practice and/or areas for improvement. </w:t>
      </w:r>
    </w:p>
    <w:p w14:paraId="1009D785" w14:textId="77777777" w:rsidR="00154930" w:rsidRDefault="00154930" w:rsidP="00154930">
      <w:pPr>
        <w:pStyle w:val="ListParagraph"/>
        <w:widowControl w:val="0"/>
        <w:numPr>
          <w:ilvl w:val="0"/>
          <w:numId w:val="28"/>
        </w:numPr>
        <w:autoSpaceDE w:val="0"/>
        <w:autoSpaceDN w:val="0"/>
        <w:adjustRightInd w:val="0"/>
        <w:spacing w:after="0" w:line="240" w:lineRule="auto"/>
        <w:contextualSpacing w:val="0"/>
        <w:jc w:val="both"/>
        <w:rPr>
          <w:rFonts w:cs="Arial"/>
        </w:rPr>
      </w:pPr>
      <w:r w:rsidRPr="00033B0F">
        <w:rPr>
          <w:rFonts w:cs="Arial"/>
        </w:rPr>
        <w:t xml:space="preserve">All documents are reviewed as part of our </w:t>
      </w:r>
      <w:r w:rsidRPr="00033B0F">
        <w:rPr>
          <w:rFonts w:cs="Arial"/>
          <w:b/>
          <w:bCs/>
        </w:rPr>
        <w:t xml:space="preserve">monitored document review </w:t>
      </w:r>
      <w:r w:rsidRPr="00033B0F">
        <w:rPr>
          <w:rFonts w:cs="Arial"/>
          <w:b/>
          <w:bCs/>
        </w:rPr>
        <w:lastRenderedPageBreak/>
        <w:t>process</w:t>
      </w:r>
      <w:r w:rsidRPr="00033B0F">
        <w:rPr>
          <w:rFonts w:cs="Arial"/>
        </w:rPr>
        <w:t>. Reviews will also take place upon the release of new or amended legislation/guidance, or newly identified improvements to practice.</w:t>
      </w:r>
    </w:p>
    <w:p w14:paraId="458D8598" w14:textId="36981162" w:rsidR="00154930" w:rsidRPr="00154930" w:rsidRDefault="00154930" w:rsidP="00154930">
      <w:pPr>
        <w:keepNext/>
        <w:keepLines/>
        <w:spacing w:before="360" w:after="80"/>
        <w:outlineLvl w:val="0"/>
        <w:rPr>
          <w:rFonts w:asciiTheme="majorHAnsi" w:eastAsiaTheme="majorEastAsia" w:hAnsiTheme="majorHAnsi" w:cstheme="majorBidi"/>
          <w:color w:val="E65B24" w:themeColor="accent1"/>
          <w:sz w:val="40"/>
          <w:szCs w:val="40"/>
        </w:rPr>
      </w:pPr>
      <w:bookmarkStart w:id="92" w:name="_Toc206079520"/>
      <w:r>
        <w:rPr>
          <w:rFonts w:asciiTheme="majorHAnsi" w:eastAsiaTheme="majorEastAsia" w:hAnsiTheme="majorHAnsi" w:cstheme="majorBidi"/>
          <w:color w:val="E65B24" w:themeColor="accent1"/>
          <w:sz w:val="40"/>
          <w:szCs w:val="40"/>
        </w:rPr>
        <w:t>8</w:t>
      </w:r>
      <w:r w:rsidRPr="00154930">
        <w:rPr>
          <w:rFonts w:asciiTheme="majorHAnsi" w:eastAsiaTheme="majorEastAsia" w:hAnsiTheme="majorHAnsi" w:cstheme="majorBidi"/>
          <w:color w:val="E65B24" w:themeColor="accent1"/>
          <w:sz w:val="40"/>
          <w:szCs w:val="40"/>
        </w:rPr>
        <w:t>.0</w:t>
      </w:r>
      <w:r w:rsidRPr="00154930">
        <w:rPr>
          <w:rFonts w:asciiTheme="majorHAnsi" w:eastAsiaTheme="majorEastAsia" w:hAnsiTheme="majorHAnsi" w:cstheme="majorBidi"/>
          <w:color w:val="E65B24" w:themeColor="accent1"/>
          <w:sz w:val="40"/>
          <w:szCs w:val="40"/>
        </w:rPr>
        <w:tab/>
        <w:t>R</w:t>
      </w:r>
      <w:r>
        <w:rPr>
          <w:rFonts w:asciiTheme="majorHAnsi" w:eastAsiaTheme="majorEastAsia" w:hAnsiTheme="majorHAnsi" w:cstheme="majorBidi"/>
          <w:color w:val="E65B24" w:themeColor="accent1"/>
          <w:sz w:val="40"/>
          <w:szCs w:val="40"/>
        </w:rPr>
        <w:t>oles &amp; Responsibilities</w:t>
      </w:r>
      <w:bookmarkEnd w:id="92"/>
    </w:p>
    <w:p w14:paraId="57B65725" w14:textId="77777777" w:rsidR="00154930" w:rsidRPr="00033B0F" w:rsidRDefault="00154930" w:rsidP="00154930">
      <w:pPr>
        <w:jc w:val="both"/>
        <w:rPr>
          <w:rFonts w:cs="Arial"/>
        </w:rPr>
      </w:pPr>
      <w:r w:rsidRPr="00033B0F">
        <w:rPr>
          <w:rFonts w:cs="Arial"/>
        </w:rPr>
        <w:t>Safeguarding is everybody’s responsibility.</w:t>
      </w:r>
    </w:p>
    <w:p w14:paraId="02958DFE" w14:textId="77777777" w:rsidR="00C86803" w:rsidRDefault="00154930" w:rsidP="00154930">
      <w:pPr>
        <w:jc w:val="both"/>
        <w:rPr>
          <w:rFonts w:cs="Arial"/>
        </w:rPr>
      </w:pPr>
      <w:r w:rsidRPr="00033B0F">
        <w:rPr>
          <w:rFonts w:cs="Arial"/>
          <w:b/>
          <w:bCs/>
        </w:rPr>
        <w:t xml:space="preserve">All people at Calico </w:t>
      </w:r>
      <w:r w:rsidR="00C86803" w:rsidRPr="00C86803">
        <w:rPr>
          <w:rFonts w:cs="Arial"/>
        </w:rPr>
        <w:t>(including volunteers)</w:t>
      </w:r>
      <w:r w:rsidR="00C86803">
        <w:rPr>
          <w:rFonts w:cs="Arial"/>
          <w:b/>
          <w:bCs/>
        </w:rPr>
        <w:t xml:space="preserve"> </w:t>
      </w:r>
      <w:r w:rsidRPr="00033B0F">
        <w:rPr>
          <w:rFonts w:cs="Arial"/>
        </w:rPr>
        <w:t>have a responsibility for the safety and wellbeing of their colleagues, and of our customers and their families, and must follow this policy, and the procedure relating to their business area.</w:t>
      </w:r>
      <w:r w:rsidR="009604BD">
        <w:rPr>
          <w:rFonts w:cs="Arial"/>
        </w:rPr>
        <w:t xml:space="preserve"> Professional curiosity is encouraged in line within individual roles and responsibilities</w:t>
      </w:r>
      <w:r w:rsidR="00C86803">
        <w:rPr>
          <w:rFonts w:cs="Arial"/>
        </w:rPr>
        <w:t xml:space="preserve">, whilst maintaining professional boundaries. </w:t>
      </w:r>
    </w:p>
    <w:p w14:paraId="13F27BC2" w14:textId="3E750943" w:rsidR="00154930" w:rsidRPr="00033B0F" w:rsidRDefault="00154930" w:rsidP="00154930">
      <w:pPr>
        <w:jc w:val="both"/>
        <w:rPr>
          <w:rFonts w:cs="Arial"/>
        </w:rPr>
      </w:pPr>
      <w:r w:rsidRPr="00033B0F">
        <w:t xml:space="preserve">Each person at Calico is required to attend mandatory safeguarding awareness training upon commencing their role and attend regular re-fresher training. Depending on roles within the Group, further training may be required in line with Local Authority requirements or specific safeguarding duties.  </w:t>
      </w:r>
    </w:p>
    <w:p w14:paraId="21CD2F4B" w14:textId="77777777" w:rsidR="00154930" w:rsidRPr="00033B0F" w:rsidRDefault="00154930" w:rsidP="00154930">
      <w:pPr>
        <w:pStyle w:val="Title"/>
        <w:jc w:val="both"/>
        <w:rPr>
          <w:rFonts w:ascii="Verdana" w:hAnsi="Verdana" w:cs="Arial"/>
          <w:b/>
          <w:bCs/>
          <w:sz w:val="22"/>
          <w:szCs w:val="22"/>
        </w:rPr>
      </w:pPr>
      <w:r w:rsidRPr="00033B0F">
        <w:rPr>
          <w:rFonts w:ascii="Verdana" w:hAnsi="Verdana" w:cs="Arial"/>
          <w:sz w:val="22"/>
          <w:szCs w:val="22"/>
        </w:rPr>
        <w:t>Group leaders and managers</w:t>
      </w:r>
      <w:r w:rsidRPr="00033B0F">
        <w:rPr>
          <w:rFonts w:ascii="Verdana" w:hAnsi="Verdana" w:cs="Arial"/>
          <w:bCs/>
          <w:sz w:val="22"/>
          <w:szCs w:val="22"/>
        </w:rPr>
        <w:t xml:space="preserve"> are required to be familiar with the specific Local Authority policy and procedures that pertain to their service location(s).They are responsible for ensuring that teams and services have access to the relevant procedures and are supported to understand them, are supported to escalate concerns as required, and are supported to access regular safeguarding training and have opportunities to increase their knowledge and understanding. Group leaders and managers are responsible for ensuring that systems and processes operate</w:t>
      </w:r>
      <w:r w:rsidRPr="00033B0F">
        <w:rPr>
          <w:rFonts w:ascii="Verdana" w:hAnsi="Verdana" w:cs="Arial"/>
          <w:bCs/>
          <w:color w:val="C1C20A" w:themeColor="accent6"/>
          <w:sz w:val="22"/>
          <w:szCs w:val="22"/>
        </w:rPr>
        <w:t xml:space="preserve"> </w:t>
      </w:r>
      <w:r w:rsidRPr="00033B0F">
        <w:rPr>
          <w:rFonts w:ascii="Verdana" w:hAnsi="Verdana" w:cs="Arial"/>
          <w:bCs/>
          <w:sz w:val="22"/>
          <w:szCs w:val="22"/>
        </w:rPr>
        <w:t>effectively within their areas.</w:t>
      </w:r>
    </w:p>
    <w:p w14:paraId="3BCF3B6D" w14:textId="77777777" w:rsidR="00154930" w:rsidRPr="00033B0F" w:rsidRDefault="00154930" w:rsidP="00154930">
      <w:pPr>
        <w:pStyle w:val="Title"/>
        <w:jc w:val="both"/>
        <w:rPr>
          <w:rFonts w:ascii="Verdana" w:hAnsi="Verdana" w:cs="Arial"/>
          <w:bCs/>
          <w:sz w:val="22"/>
          <w:szCs w:val="22"/>
        </w:rPr>
      </w:pPr>
    </w:p>
    <w:p w14:paraId="1C43E876" w14:textId="554B3E37" w:rsidR="00154930" w:rsidRPr="00033B0F" w:rsidRDefault="00154930" w:rsidP="00154930">
      <w:pPr>
        <w:pStyle w:val="Title"/>
        <w:jc w:val="both"/>
        <w:rPr>
          <w:rFonts w:ascii="Verdana" w:hAnsi="Verdana" w:cs="Arial"/>
          <w:b/>
          <w:bCs/>
          <w:sz w:val="22"/>
          <w:szCs w:val="22"/>
        </w:rPr>
      </w:pPr>
      <w:r w:rsidRPr="00033B0F">
        <w:rPr>
          <w:rFonts w:ascii="Verdana" w:hAnsi="Verdana" w:cs="Arial"/>
          <w:bCs/>
          <w:sz w:val="22"/>
          <w:szCs w:val="22"/>
        </w:rPr>
        <w:t xml:space="preserve">The </w:t>
      </w:r>
      <w:r w:rsidRPr="00033B0F">
        <w:rPr>
          <w:rFonts w:ascii="Verdana" w:hAnsi="Verdana" w:cs="Arial"/>
          <w:sz w:val="22"/>
          <w:szCs w:val="22"/>
        </w:rPr>
        <w:t>named safeguarding leads</w:t>
      </w:r>
      <w:r w:rsidRPr="00033B0F">
        <w:rPr>
          <w:rFonts w:ascii="Verdana" w:hAnsi="Verdana" w:cs="Arial"/>
          <w:bCs/>
          <w:sz w:val="22"/>
          <w:szCs w:val="22"/>
        </w:rPr>
        <w:t xml:space="preserve"> in each Business Unit are the first port of call for safeguarding issues or concerns, they also ensure that the importance of safeguarding is communicated within their areas of responsibility and advise </w:t>
      </w:r>
      <w:r w:rsidR="00033B0F" w:rsidRPr="00033B0F">
        <w:rPr>
          <w:rFonts w:ascii="Verdana" w:hAnsi="Verdana" w:cs="Arial"/>
          <w:bCs/>
          <w:sz w:val="22"/>
          <w:szCs w:val="22"/>
        </w:rPr>
        <w:t xml:space="preserve">employees </w:t>
      </w:r>
      <w:r w:rsidRPr="00033B0F">
        <w:rPr>
          <w:rFonts w:ascii="Verdana" w:hAnsi="Verdana" w:cs="Arial"/>
          <w:bCs/>
          <w:sz w:val="22"/>
          <w:szCs w:val="22"/>
        </w:rPr>
        <w:t xml:space="preserve">on matters pertaining to safeguarding. Safeguarding leads (and the Group Director of Governance) are responsible for reviewing documentation relating to safeguarding such as policies and procedures and hold responsibility to consistently develop their knowledge and expertise within the safeguarding arena. </w:t>
      </w:r>
    </w:p>
    <w:p w14:paraId="7439B594" w14:textId="77777777" w:rsidR="00154930" w:rsidRPr="00033B0F" w:rsidRDefault="00154930" w:rsidP="00154930">
      <w:pPr>
        <w:pStyle w:val="Title"/>
        <w:jc w:val="both"/>
        <w:rPr>
          <w:rFonts w:ascii="Verdana" w:hAnsi="Verdana" w:cs="Arial"/>
          <w:b/>
          <w:bCs/>
          <w:sz w:val="22"/>
          <w:szCs w:val="22"/>
        </w:rPr>
      </w:pPr>
    </w:p>
    <w:p w14:paraId="64F7F03D" w14:textId="77777777" w:rsidR="00154930" w:rsidRPr="00033B0F" w:rsidRDefault="00154930" w:rsidP="00154930">
      <w:pPr>
        <w:pStyle w:val="Title"/>
        <w:jc w:val="both"/>
        <w:rPr>
          <w:rFonts w:ascii="Verdana" w:hAnsi="Verdana" w:cs="Arial"/>
          <w:b/>
          <w:bCs/>
          <w:sz w:val="22"/>
          <w:szCs w:val="22"/>
        </w:rPr>
      </w:pPr>
      <w:r w:rsidRPr="00033B0F">
        <w:rPr>
          <w:rFonts w:ascii="Verdana" w:hAnsi="Verdana" w:cs="Arial"/>
          <w:bCs/>
          <w:sz w:val="22"/>
          <w:szCs w:val="22"/>
        </w:rPr>
        <w:t xml:space="preserve">Our </w:t>
      </w:r>
      <w:r w:rsidRPr="00033B0F">
        <w:rPr>
          <w:rFonts w:ascii="Verdana" w:hAnsi="Verdana" w:cs="Arial"/>
          <w:sz w:val="22"/>
          <w:szCs w:val="22"/>
        </w:rPr>
        <w:t>Human Resources</w:t>
      </w:r>
      <w:r w:rsidRPr="00033B0F">
        <w:rPr>
          <w:rFonts w:ascii="Verdana" w:hAnsi="Verdana" w:cs="Arial"/>
          <w:bCs/>
          <w:sz w:val="22"/>
          <w:szCs w:val="22"/>
        </w:rPr>
        <w:t xml:space="preserve"> teams, in collaboration with Business Units, are responsible for ensuring our people are consistently subject to safer recruitment procedures and that such information can be evidenced with auditors and regulators as required, and the provision of suitable training programmes. </w:t>
      </w:r>
    </w:p>
    <w:p w14:paraId="40C57994" w14:textId="77777777" w:rsidR="00154930" w:rsidRDefault="00154930" w:rsidP="00154930">
      <w:pPr>
        <w:pStyle w:val="Title"/>
        <w:jc w:val="both"/>
        <w:rPr>
          <w:rFonts w:ascii="Verdana" w:hAnsi="Verdana" w:cs="Arial"/>
          <w:bCs/>
          <w:sz w:val="22"/>
          <w:szCs w:val="22"/>
        </w:rPr>
      </w:pPr>
    </w:p>
    <w:p w14:paraId="7C938653" w14:textId="579ED685" w:rsidR="00F50099" w:rsidRPr="00F50099" w:rsidRDefault="00F50099" w:rsidP="00F50099">
      <w:pPr>
        <w:jc w:val="both"/>
      </w:pPr>
      <w:r>
        <w:t xml:space="preserve">The </w:t>
      </w:r>
      <w:r>
        <w:rPr>
          <w:b/>
          <w:bCs/>
        </w:rPr>
        <w:t>S</w:t>
      </w:r>
      <w:r w:rsidRPr="00F50099">
        <w:rPr>
          <w:b/>
          <w:bCs/>
        </w:rPr>
        <w:t xml:space="preserve">afeguarding </w:t>
      </w:r>
      <w:r>
        <w:rPr>
          <w:b/>
          <w:bCs/>
        </w:rPr>
        <w:t>W</w:t>
      </w:r>
      <w:r w:rsidRPr="00F50099">
        <w:rPr>
          <w:b/>
          <w:bCs/>
        </w:rPr>
        <w:t xml:space="preserve">orking </w:t>
      </w:r>
      <w:r>
        <w:rPr>
          <w:b/>
          <w:bCs/>
        </w:rPr>
        <w:t>G</w:t>
      </w:r>
      <w:r w:rsidRPr="00F50099">
        <w:rPr>
          <w:b/>
          <w:bCs/>
        </w:rPr>
        <w:t>roup</w:t>
      </w:r>
      <w:r>
        <w:t xml:space="preserve"> </w:t>
      </w:r>
      <w:r w:rsidRPr="00F50099">
        <w:t>monitors safeguarding themes, trends, audit findings, reviews, learning outcomes, and training compliance to identify areas of good practice, emerging risks, and opportunities for improvement. Learning arising from safeguarding enquiries, reviews, inspections, audits, and incidents is disseminated across the Group and monitored to ensure improvements are implemented and embedded in practice.</w:t>
      </w:r>
    </w:p>
    <w:p w14:paraId="1DA14DBC" w14:textId="18278FD4" w:rsidR="00154930" w:rsidRPr="00033B0F" w:rsidRDefault="00154930" w:rsidP="00154930">
      <w:pPr>
        <w:pStyle w:val="Title"/>
        <w:jc w:val="both"/>
        <w:rPr>
          <w:rFonts w:ascii="Verdana" w:hAnsi="Verdana" w:cs="Arial"/>
          <w:b/>
          <w:bCs/>
          <w:sz w:val="22"/>
          <w:szCs w:val="22"/>
        </w:rPr>
      </w:pPr>
      <w:r w:rsidRPr="00033B0F">
        <w:rPr>
          <w:rFonts w:ascii="Verdana" w:hAnsi="Verdana" w:cs="Arial"/>
          <w:bCs/>
          <w:sz w:val="22"/>
          <w:szCs w:val="22"/>
        </w:rPr>
        <w:t>For Syncora and GBS, the</w:t>
      </w:r>
      <w:r w:rsidRPr="00033B0F">
        <w:rPr>
          <w:rFonts w:ascii="Verdana" w:hAnsi="Verdana" w:cs="Arial"/>
          <w:sz w:val="22"/>
          <w:szCs w:val="22"/>
        </w:rPr>
        <w:t xml:space="preserve"> </w:t>
      </w:r>
      <w:r w:rsidRPr="00033B0F">
        <w:rPr>
          <w:rFonts w:ascii="Verdana" w:hAnsi="Verdana" w:cs="Arial"/>
          <w:b/>
          <w:bCs/>
          <w:sz w:val="22"/>
          <w:szCs w:val="22"/>
        </w:rPr>
        <w:t>Care Governance Group</w:t>
      </w:r>
      <w:r w:rsidRPr="00033B0F">
        <w:rPr>
          <w:rFonts w:ascii="Verdana" w:hAnsi="Verdana" w:cs="Arial"/>
          <w:sz w:val="22"/>
          <w:szCs w:val="22"/>
        </w:rPr>
        <w:t xml:space="preserve"> (CGG) </w:t>
      </w:r>
      <w:r w:rsidRPr="00033B0F">
        <w:rPr>
          <w:rFonts w:ascii="Verdana" w:hAnsi="Verdana" w:cs="Arial"/>
          <w:bCs/>
          <w:sz w:val="22"/>
          <w:szCs w:val="22"/>
        </w:rPr>
        <w:t xml:space="preserve">must provide assurance to the CEO, Executive Leadership Team and Group DSO that safeguarding policies and procedures are up to date and that safeguarding activity is analysed to identify any trends and to ensure investigations are carried out as required with any learning shared (where appropriate). </w:t>
      </w:r>
    </w:p>
    <w:p w14:paraId="502FF9E4" w14:textId="77777777" w:rsidR="00154930" w:rsidRPr="00033B0F" w:rsidRDefault="00154930" w:rsidP="00154930">
      <w:pPr>
        <w:pStyle w:val="Title"/>
        <w:jc w:val="both"/>
        <w:rPr>
          <w:rFonts w:ascii="Verdana" w:hAnsi="Verdana" w:cs="Arial"/>
          <w:b/>
          <w:bCs/>
          <w:sz w:val="22"/>
          <w:szCs w:val="22"/>
        </w:rPr>
      </w:pPr>
    </w:p>
    <w:p w14:paraId="5B927C70" w14:textId="42C6EEE6" w:rsidR="00154930" w:rsidRPr="00033B0F" w:rsidRDefault="00F50099" w:rsidP="00154930">
      <w:pPr>
        <w:tabs>
          <w:tab w:val="left" w:pos="915"/>
        </w:tabs>
        <w:kinsoku w:val="0"/>
        <w:overflowPunct w:val="0"/>
        <w:spacing w:line="291" w:lineRule="exact"/>
        <w:jc w:val="both"/>
        <w:rPr>
          <w:rFonts w:cs="Arial"/>
          <w:bCs/>
        </w:rPr>
      </w:pPr>
      <w:r w:rsidRPr="00033B0F">
        <w:rPr>
          <w:noProof/>
        </w:rPr>
        <w:drawing>
          <wp:anchor distT="0" distB="0" distL="114300" distR="114300" simplePos="0" relativeHeight="251664384" behindDoc="1" locked="0" layoutInCell="1" allowOverlap="1" wp14:anchorId="2612B245" wp14:editId="4D0DFAE8">
            <wp:simplePos x="0" y="0"/>
            <wp:positionH relativeFrom="margin">
              <wp:align>center</wp:align>
            </wp:positionH>
            <wp:positionV relativeFrom="paragraph">
              <wp:posOffset>1295400</wp:posOffset>
            </wp:positionV>
            <wp:extent cx="6216650" cy="974090"/>
            <wp:effectExtent l="38100" t="0" r="12700" b="16510"/>
            <wp:wrapTight wrapText="bothSides">
              <wp:wrapPolygon edited="0">
                <wp:start x="66" y="0"/>
                <wp:lineTo x="-132" y="0"/>
                <wp:lineTo x="-132" y="20276"/>
                <wp:lineTo x="0" y="21544"/>
                <wp:lineTo x="21578" y="21544"/>
                <wp:lineTo x="21578" y="6759"/>
                <wp:lineTo x="21512" y="422"/>
                <wp:lineTo x="21512" y="0"/>
                <wp:lineTo x="66" y="0"/>
              </wp:wrapPolygon>
            </wp:wrapTight>
            <wp:docPr id="1433039336" name="Diagram 1">
              <a:extLst xmlns:a="http://schemas.openxmlformats.org/drawingml/2006/main">
                <a:ext uri="{FF2B5EF4-FFF2-40B4-BE49-F238E27FC236}">
                  <a16:creationId xmlns:a16="http://schemas.microsoft.com/office/drawing/2014/main" id="{EFA3548F-DBB3-2333-A5C6-0F367C444D66}"/>
                </a:ext>
              </a:extLst>
            </wp:docPr>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14" r:lo="rId15" r:qs="rId16" r:cs="rId17"/>
              </a:graphicData>
            </a:graphic>
            <wp14:sizeRelV relativeFrom="margin">
              <wp14:pctHeight>0</wp14:pctHeight>
            </wp14:sizeRelV>
          </wp:anchor>
        </w:drawing>
      </w:r>
      <w:r w:rsidR="00154930" w:rsidRPr="00033B0F">
        <w:rPr>
          <w:rFonts w:cs="Arial"/>
          <w:bCs/>
        </w:rPr>
        <w:t xml:space="preserve">For Homes and Ringstones, the </w:t>
      </w:r>
      <w:r w:rsidR="00154930" w:rsidRPr="00033B0F">
        <w:rPr>
          <w:rFonts w:cs="Arial"/>
          <w:b/>
          <w:bCs/>
        </w:rPr>
        <w:t>Homes and Ring Stones Governance Group</w:t>
      </w:r>
      <w:r w:rsidR="00154930" w:rsidRPr="00033B0F">
        <w:rPr>
          <w:rFonts w:cs="Arial"/>
          <w:bCs/>
        </w:rPr>
        <w:t xml:space="preserve"> (H&amp;RS GG) will provide assurance to the CEO, Executive Leadership Team (ELT) and Group DSO that safeguarding policies and procedures are up to date and that safeguarding activity is analysed to identify any trends and to ensure investigations are carried out as required with any learning shared (where appropriate).</w:t>
      </w:r>
    </w:p>
    <w:p w14:paraId="1DBCC203" w14:textId="57DDF6CB" w:rsidR="00154930" w:rsidRPr="00033B0F" w:rsidRDefault="00154930" w:rsidP="00154930">
      <w:pPr>
        <w:tabs>
          <w:tab w:val="left" w:pos="915"/>
        </w:tabs>
        <w:kinsoku w:val="0"/>
        <w:overflowPunct w:val="0"/>
        <w:spacing w:line="291" w:lineRule="exact"/>
        <w:jc w:val="both"/>
        <w:rPr>
          <w:rFonts w:cs="Arial"/>
          <w:bCs/>
        </w:rPr>
      </w:pPr>
      <w:r w:rsidRPr="00033B0F">
        <w:rPr>
          <w:rFonts w:cs="Arial"/>
          <w:bCs/>
          <w:noProof/>
        </w:rPr>
        <w:drawing>
          <wp:inline distT="0" distB="0" distL="0" distR="0" wp14:anchorId="1845DE9E" wp14:editId="4B7A18B5">
            <wp:extent cx="6216650" cy="4144010"/>
            <wp:effectExtent l="38100" t="0" r="12700" b="0"/>
            <wp:docPr id="1378680304" name="Diagram 1">
              <a:extLst xmlns:a="http://schemas.openxmlformats.org/drawingml/2006/main">
                <a:ext uri="{FF2B5EF4-FFF2-40B4-BE49-F238E27FC236}">
                  <a16:creationId xmlns:a16="http://schemas.microsoft.com/office/drawing/2014/main" id="{EFA3548F-DBB3-2333-A5C6-0F367C444D66}"/>
                </a:ext>
              </a:extLst>
            </wp:docPr>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19" r:lo="rId20" r:qs="rId21" r:cs="rId22"/>
              </a:graphicData>
            </a:graphic>
          </wp:inline>
        </w:drawing>
      </w:r>
    </w:p>
    <w:p w14:paraId="29529EDC" w14:textId="5AB23E00" w:rsidR="00154930" w:rsidRPr="00033B0F" w:rsidRDefault="00A7453A" w:rsidP="00154930">
      <w:pPr>
        <w:jc w:val="both"/>
      </w:pPr>
      <w:r w:rsidRPr="00033B0F">
        <w:t>G</w:t>
      </w:r>
      <w:r w:rsidR="00154930" w:rsidRPr="00033B0F">
        <w:t xml:space="preserve">roup safeguarding is monitored and governed by the </w:t>
      </w:r>
      <w:r w:rsidR="00154930" w:rsidRPr="00033B0F">
        <w:rPr>
          <w:b/>
          <w:bCs/>
        </w:rPr>
        <w:t>Calico Designated Safeguarding Officer (DSO) – the Executive Director of Syncora.</w:t>
      </w:r>
      <w:r w:rsidR="00154930" w:rsidRPr="00033B0F">
        <w:t xml:space="preserve"> The Group DSO holds delegated responsibility from the CEO for ensuring there are robust systems, process, procedures, and policy in place that support compliance with national and local standards for safeguarding. The Group DSO will provide assurance to the Boards, CEO and Executive Team that safeguarding is monitored, through audit and within </w:t>
      </w:r>
      <w:r w:rsidRPr="00033B0F">
        <w:t>Governance Groups</w:t>
      </w:r>
      <w:r w:rsidR="00154930" w:rsidRPr="00033B0F">
        <w:t xml:space="preserve">, and Boards. The Group DSO will provide operational support and guidance to designated safeguarding leads across the Group and support individual </w:t>
      </w:r>
      <w:r w:rsidR="00033B0F" w:rsidRPr="00033B0F">
        <w:t>employees</w:t>
      </w:r>
      <w:r w:rsidR="00154930" w:rsidRPr="00033B0F">
        <w:t xml:space="preserve"> volunteers where appropriate. </w:t>
      </w:r>
    </w:p>
    <w:p w14:paraId="650F17BA" w14:textId="2971B5CE" w:rsidR="00154930" w:rsidRDefault="00154930" w:rsidP="00154930">
      <w:pPr>
        <w:jc w:val="both"/>
      </w:pPr>
      <w:r w:rsidRPr="00033B0F">
        <w:t xml:space="preserve">Calico Group </w:t>
      </w:r>
      <w:r w:rsidRPr="00033B0F">
        <w:rPr>
          <w:b/>
          <w:bCs/>
        </w:rPr>
        <w:t>Board,</w:t>
      </w:r>
      <w:r w:rsidRPr="00033B0F">
        <w:t xml:space="preserve"> and company Boards, hold specific responsibilities for monitoring safeguarding arrangements. These responsibilities include ensuring that policies are in place that reflect relevant guidance and legislation, that there is effective reporting of safeguarding matters and analysis of trends, that any safeguarding shortcomings have been appropriately reported, and that monitoring arrangements confirm that the shortcomings have been addressed. </w:t>
      </w:r>
    </w:p>
    <w:p w14:paraId="7C9A5678" w14:textId="166D1084" w:rsidR="001E2D52" w:rsidRPr="001E2D52" w:rsidRDefault="001E2D52" w:rsidP="001E2D52">
      <w:pPr>
        <w:jc w:val="both"/>
      </w:pPr>
      <w:r w:rsidRPr="001E2D52">
        <w:t xml:space="preserve">The Group Board and subsidiary Boards are responsible for obtaining assurance that safeguarding arrangements across the Group remain effective, compliant and person-centred. To support this, Boards receive regular safeguarding assurance, including information on safeguarding activity, emerging themes and trends, significant incidents, audit outcomes, regulatory matters, training compliance, lessons learned, and the effectiveness of safeguarding systems and controls. </w:t>
      </w:r>
    </w:p>
    <w:p w14:paraId="47F42617" w14:textId="711F5BFC" w:rsidR="001E2D52" w:rsidRPr="001E2D52" w:rsidRDefault="001E2D52" w:rsidP="001E2D52">
      <w:pPr>
        <w:jc w:val="both"/>
      </w:pPr>
      <w:r w:rsidRPr="001E2D52">
        <w:t xml:space="preserve">Significant safeguarding incidents, Safeguarding Adult Reviews (SARs), Child Safeguarding Practice Reviews, serious regulatory concerns, or any matter presenting a material risk to individuals, services or the Group's reputation, will be escalated through the appropriate governance arrangements and reported to the relevant Executive Director, Group Designated Safeguarding Officer, Chief Executive and Board as required. </w:t>
      </w:r>
    </w:p>
    <w:p w14:paraId="7C661ACA" w14:textId="5B18D00D" w:rsidR="001E2D52" w:rsidRPr="001E2D52" w:rsidRDefault="001E2D52" w:rsidP="001E2D52">
      <w:pPr>
        <w:jc w:val="both"/>
      </w:pPr>
      <w:r w:rsidRPr="001E2D52">
        <w:t xml:space="preserve">Boards receive assurance that safeguarding risks are being effectively managed, that actions arising from audits, reviews and learning events are implemented and monitored, and that appropriate arrangements are in place to safeguard children, </w:t>
      </w:r>
      <w:r w:rsidRPr="001E2D52">
        <w:lastRenderedPageBreak/>
        <w:t>young people and adults who come into contact with the Group. This assurance is provided through governance reporting, internal audit activity, regulatory inspection outcomes, safeguarding reviews and oversight by the relevant governance groups</w:t>
      </w:r>
      <w:r>
        <w:t>.</w:t>
      </w:r>
    </w:p>
    <w:p w14:paraId="0F0E1E27" w14:textId="77777777" w:rsidR="00154930" w:rsidRDefault="00154930" w:rsidP="00154930">
      <w:pPr>
        <w:tabs>
          <w:tab w:val="left" w:pos="915"/>
        </w:tabs>
        <w:kinsoku w:val="0"/>
        <w:overflowPunct w:val="0"/>
        <w:spacing w:line="291" w:lineRule="exact"/>
        <w:jc w:val="both"/>
      </w:pPr>
      <w:r>
        <w:rPr>
          <w:rFonts w:ascii="Times New Roman" w:hAnsi="Times New Roman" w:cs="Times New Roman"/>
          <w:noProof/>
        </w:rPr>
        <w:drawing>
          <wp:anchor distT="0" distB="0" distL="114300" distR="114300" simplePos="0" relativeHeight="251663360" behindDoc="1" locked="0" layoutInCell="1" allowOverlap="1" wp14:anchorId="6080EE3B" wp14:editId="1EE02035">
            <wp:simplePos x="0" y="0"/>
            <wp:positionH relativeFrom="column">
              <wp:posOffset>558800</wp:posOffset>
            </wp:positionH>
            <wp:positionV relativeFrom="paragraph">
              <wp:posOffset>67310</wp:posOffset>
            </wp:positionV>
            <wp:extent cx="5114925" cy="3665855"/>
            <wp:effectExtent l="0" t="0" r="9525" b="0"/>
            <wp:wrapTight wrapText="bothSides">
              <wp:wrapPolygon edited="0">
                <wp:start x="0" y="0"/>
                <wp:lineTo x="0" y="21439"/>
                <wp:lineTo x="21560" y="21439"/>
                <wp:lineTo x="21560" y="0"/>
                <wp:lineTo x="0" y="0"/>
              </wp:wrapPolygon>
            </wp:wrapTight>
            <wp:docPr id="83839228" name="Picture 1" descr="A diagram of a company&#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3839228" name="Picture 1" descr="A diagram of a company&#10;&#10;Description automatically generated"/>
                    <pic:cNvPicPr>
                      <a:picLocks noChangeAspect="1" noChangeArrowheads="1"/>
                    </pic:cNvPicPr>
                  </pic:nvPicPr>
                  <pic:blipFill rotWithShape="1">
                    <a:blip r:embed="rId24">
                      <a:extLst>
                        <a:ext uri="{BEBA8EAE-BF5A-486C-A8C5-ECC9F3942E4B}">
                          <a14:imgProps xmlns:a14="http://schemas.microsoft.com/office/drawing/2010/main">
                            <a14:imgLayer r:embed="rId25">
                              <a14:imgEffect>
                                <a14:sharpenSoften amount="50000"/>
                              </a14:imgEffect>
                            </a14:imgLayer>
                          </a14:imgProps>
                        </a:ext>
                        <a:ext uri="{28A0092B-C50C-407E-A947-70E740481C1C}">
                          <a14:useLocalDpi xmlns:a14="http://schemas.microsoft.com/office/drawing/2010/main" val="0"/>
                        </a:ext>
                      </a:extLst>
                    </a:blip>
                    <a:srcRect b="27653"/>
                    <a:stretch>
                      <a:fillRect/>
                    </a:stretch>
                  </pic:blipFill>
                  <pic:spPr bwMode="auto">
                    <a:xfrm>
                      <a:off x="0" y="0"/>
                      <a:ext cx="5114925" cy="3665855"/>
                    </a:xfrm>
                    <a:prstGeom prst="rect">
                      <a:avLst/>
                    </a:prstGeom>
                    <a:noFill/>
                    <a:ln>
                      <a:noFill/>
                    </a:ln>
                    <a:extLst>
                      <a:ext uri="{53640926-AAD7-44D8-BBD7-CCE9431645EC}">
                        <a14:shadowObscured xmlns:a14="http://schemas.microsoft.com/office/drawing/2010/main"/>
                      </a:ext>
                    </a:extLst>
                  </pic:spPr>
                </pic:pic>
              </a:graphicData>
            </a:graphic>
            <wp14:sizeRelV relativeFrom="margin">
              <wp14:pctHeight>0</wp14:pctHeight>
            </wp14:sizeRelV>
          </wp:anchor>
        </w:drawing>
      </w:r>
    </w:p>
    <w:p w14:paraId="2BA78101" w14:textId="77777777" w:rsidR="00154930" w:rsidRDefault="00154930" w:rsidP="00154930">
      <w:pPr>
        <w:tabs>
          <w:tab w:val="left" w:pos="915"/>
        </w:tabs>
        <w:kinsoku w:val="0"/>
        <w:overflowPunct w:val="0"/>
        <w:spacing w:line="291" w:lineRule="exact"/>
        <w:jc w:val="both"/>
      </w:pPr>
    </w:p>
    <w:p w14:paraId="540CDE1A" w14:textId="77777777" w:rsidR="00154930" w:rsidRDefault="00154930" w:rsidP="00154930">
      <w:pPr>
        <w:tabs>
          <w:tab w:val="left" w:pos="915"/>
        </w:tabs>
        <w:kinsoku w:val="0"/>
        <w:overflowPunct w:val="0"/>
        <w:spacing w:line="291" w:lineRule="exact"/>
        <w:jc w:val="both"/>
      </w:pPr>
    </w:p>
    <w:p w14:paraId="0CB16404" w14:textId="77777777" w:rsidR="00154930" w:rsidRDefault="00154930" w:rsidP="00154930">
      <w:pPr>
        <w:tabs>
          <w:tab w:val="left" w:pos="915"/>
        </w:tabs>
        <w:kinsoku w:val="0"/>
        <w:overflowPunct w:val="0"/>
        <w:spacing w:line="291" w:lineRule="exact"/>
        <w:jc w:val="both"/>
      </w:pPr>
    </w:p>
    <w:p w14:paraId="0C569565" w14:textId="77777777" w:rsidR="00154930" w:rsidRDefault="00154930" w:rsidP="00154930">
      <w:pPr>
        <w:tabs>
          <w:tab w:val="left" w:pos="915"/>
        </w:tabs>
        <w:kinsoku w:val="0"/>
        <w:overflowPunct w:val="0"/>
        <w:spacing w:line="291" w:lineRule="exact"/>
        <w:jc w:val="both"/>
      </w:pPr>
    </w:p>
    <w:p w14:paraId="70ADF00C" w14:textId="77777777" w:rsidR="00154930" w:rsidRDefault="00154930" w:rsidP="00154930">
      <w:pPr>
        <w:tabs>
          <w:tab w:val="left" w:pos="915"/>
        </w:tabs>
        <w:kinsoku w:val="0"/>
        <w:overflowPunct w:val="0"/>
        <w:spacing w:line="291" w:lineRule="exact"/>
        <w:jc w:val="both"/>
      </w:pPr>
    </w:p>
    <w:p w14:paraId="5BDEEA94" w14:textId="77777777" w:rsidR="00154930" w:rsidRDefault="00154930" w:rsidP="00154930">
      <w:pPr>
        <w:tabs>
          <w:tab w:val="left" w:pos="915"/>
        </w:tabs>
        <w:kinsoku w:val="0"/>
        <w:overflowPunct w:val="0"/>
        <w:spacing w:line="291" w:lineRule="exact"/>
        <w:jc w:val="both"/>
      </w:pPr>
    </w:p>
    <w:p w14:paraId="11DA111A" w14:textId="77777777" w:rsidR="00154930" w:rsidRDefault="00154930" w:rsidP="00154930">
      <w:pPr>
        <w:tabs>
          <w:tab w:val="left" w:pos="915"/>
        </w:tabs>
        <w:kinsoku w:val="0"/>
        <w:overflowPunct w:val="0"/>
        <w:spacing w:line="291" w:lineRule="exact"/>
        <w:jc w:val="both"/>
      </w:pPr>
    </w:p>
    <w:p w14:paraId="75CEC40B" w14:textId="6265211D" w:rsidR="00154930" w:rsidRDefault="00A7453A" w:rsidP="00154930">
      <w:pPr>
        <w:tabs>
          <w:tab w:val="left" w:pos="915"/>
        </w:tabs>
        <w:kinsoku w:val="0"/>
        <w:overflowPunct w:val="0"/>
        <w:spacing w:line="291" w:lineRule="exact"/>
        <w:jc w:val="both"/>
      </w:pPr>
      <w:r>
        <w:rPr>
          <w:noProof/>
        </w:rPr>
        <mc:AlternateContent>
          <mc:Choice Requires="wps">
            <w:drawing>
              <wp:anchor distT="0" distB="0" distL="114300" distR="114300" simplePos="0" relativeHeight="251665408" behindDoc="0" locked="0" layoutInCell="1" allowOverlap="1" wp14:anchorId="35B3061D" wp14:editId="5C75F31C">
                <wp:simplePos x="0" y="0"/>
                <wp:positionH relativeFrom="column">
                  <wp:posOffset>1318260</wp:posOffset>
                </wp:positionH>
                <wp:positionV relativeFrom="paragraph">
                  <wp:posOffset>139700</wp:posOffset>
                </wp:positionV>
                <wp:extent cx="929640" cy="495300"/>
                <wp:effectExtent l="0" t="0" r="3810" b="0"/>
                <wp:wrapNone/>
                <wp:docPr id="104060962" name="Text Box 21"/>
                <wp:cNvGraphicFramePr/>
                <a:graphic xmlns:a="http://schemas.openxmlformats.org/drawingml/2006/main">
                  <a:graphicData uri="http://schemas.microsoft.com/office/word/2010/wordprocessingShape">
                    <wps:wsp>
                      <wps:cNvSpPr txBox="1"/>
                      <wps:spPr>
                        <a:xfrm>
                          <a:off x="0" y="0"/>
                          <a:ext cx="929640" cy="495300"/>
                        </a:xfrm>
                        <a:prstGeom prst="rect">
                          <a:avLst/>
                        </a:prstGeom>
                        <a:solidFill>
                          <a:schemeClr val="lt1"/>
                        </a:solidFill>
                        <a:ln w="6350">
                          <a:noFill/>
                        </a:ln>
                      </wps:spPr>
                      <wps:txbx>
                        <w:txbxContent>
                          <w:p w14:paraId="1CE9E7BF" w14:textId="77777777" w:rsidR="00154930" w:rsidRPr="000A0932" w:rsidRDefault="00154930" w:rsidP="00154930">
                            <w:pPr>
                              <w:jc w:val="center"/>
                              <w:rPr>
                                <w:sz w:val="4"/>
                                <w:szCs w:val="4"/>
                              </w:rPr>
                            </w:pPr>
                            <w:r w:rsidRPr="000A0932">
                              <w:rPr>
                                <w:sz w:val="16"/>
                                <w:szCs w:val="16"/>
                              </w:rPr>
                              <w:t>Homes &amp; RS Governance Group</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V relativeFrom="margin">
                  <wp14:pctHeight>0</wp14:pctHeight>
                </wp14:sizeRelV>
              </wp:anchor>
            </w:drawing>
          </mc:Choice>
          <mc:Fallback>
            <w:pict>
              <v:shape w14:anchorId="35B3061D" id="Text Box 21" o:spid="_x0000_s1027" type="#_x0000_t202" style="position:absolute;left:0;text-align:left;margin-left:103.8pt;margin-top:11pt;width:73.2pt;height:39pt;z-index:251665408;visibility:visible;mso-wrap-style:square;mso-height-percent:0;mso-wrap-distance-left:9pt;mso-wrap-distance-top:0;mso-wrap-distance-right:9pt;mso-wrap-distance-bottom:0;mso-position-horizontal:absolute;mso-position-horizontal-relative:text;mso-position-vertical:absolute;mso-position-vertical-relative:text;mso-height-percent:0;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ywbbpLQIAAFoEAAAOAAAAZHJzL2Uyb0RvYy54bWysVEuP2jAQvlfqf7B8Lwks0CUirCgrqkpo&#10;dyW22rNxbLDkeFzbkNBf37HDq9ueql6cGc94Ht83k+lDW2tyEM4rMCXt93JKhOFQKbMt6ffX5ad7&#10;SnxgpmIajCjpUXj6MPv4YdrYQgxgB7oSjmAQ44vGlnQXgi2yzPOdqJnvgRUGjRJczQKqbptVjjUY&#10;vdbZIM/HWQOusg648B5vHzsjnaX4UgoenqX0IhBdUqwtpNOlcxPPbDZlxdYxu1P8VAb7hypqpgwm&#10;vYR6ZIGRvVN/hKoVd+BBhh6HOgMpFRepB+ymn7/rZr1jVqReEBxvLzD5/xeWPx3W9sWR0H6BFgmM&#10;gDTWFx4vYz+tdHX8YqUE7Qjh8QKbaAPheDkZTMZDtHA0DSejuzzBml0fW+fDVwE1iUJJHbKSwGKH&#10;lQ+YEF3PLjGXB62qpdI6KXESxEI7cmDIoQ6pRHzxm5c2pCnp+G6Up8AG4vMusjaY4NpSlEK7aYmq&#10;btrdQHVEFBx0A+ItXyqsdcV8eGEOJwLbwykPz3hIDZgLThIlO3A//3Yf/ZEotFLS4ISV1P/YMyco&#10;0d8MUjjpDyNqISnD0ecBKu7Wsrm1mH29AASgj/tkeRKjf9BnUTqo33AZ5jErmpjhmLuk4SwuQjf3&#10;uExczOfJCYfQsrAya8tj6Ah4ZOK1fWPOnugKyPMTnGeRFe9Y63zjSwPzfQCpEqUR5w7VE/w4wInp&#10;07LFDbnVk9f1lzD7BQAA//8DAFBLAwQUAAYACAAAACEAra8kxuAAAAAKAQAADwAAAGRycy9kb3du&#10;cmV2LnhtbEyPzU7DMBCE70i8g7VIXBC1SWiLQpwKIX4kbjS0iJsbL0lEvI5iNwlvz3KC24z20+xM&#10;vpldJ0YcQutJw9VCgUCqvG2p1vBWPl7egAjRkDWdJ9TwjQE2xelJbjLrJ3rFcRtrwSEUMqOhibHP&#10;pAxVg86Ehe+R+PbpB2ci26GWdjATh7tOJkqtpDMt8YfG9HjfYPW1PToNHxf1+0uYn3ZTukz7h+ex&#10;XO9tqfX52Xx3CyLiHP9g+K3P1aHgTgd/JBtEpyFR6xWjLBLexEC6vGZxYFIpBbLI5f8JxQ8AAAD/&#10;/wMAUEsBAi0AFAAGAAgAAAAhALaDOJL+AAAA4QEAABMAAAAAAAAAAAAAAAAAAAAAAFtDb250ZW50&#10;X1R5cGVzXS54bWxQSwECLQAUAAYACAAAACEAOP0h/9YAAACUAQAACwAAAAAAAAAAAAAAAAAvAQAA&#10;X3JlbHMvLnJlbHNQSwECLQAUAAYACAAAACEAcsG26S0CAABaBAAADgAAAAAAAAAAAAAAAAAuAgAA&#10;ZHJzL2Uyb0RvYy54bWxQSwECLQAUAAYACAAAACEAra8kxuAAAAAKAQAADwAAAAAAAAAAAAAAAACH&#10;BAAAZHJzL2Rvd25yZXYueG1sUEsFBgAAAAAEAAQA8wAAAJQFAAAAAA==&#10;" fillcolor="white [3201]" stroked="f" strokeweight=".5pt">
                <v:textbox>
                  <w:txbxContent>
                    <w:p w14:paraId="1CE9E7BF" w14:textId="77777777" w:rsidR="00154930" w:rsidRPr="000A0932" w:rsidRDefault="00154930" w:rsidP="00154930">
                      <w:pPr>
                        <w:jc w:val="center"/>
                        <w:rPr>
                          <w:sz w:val="4"/>
                          <w:szCs w:val="4"/>
                        </w:rPr>
                      </w:pPr>
                      <w:r w:rsidRPr="000A0932">
                        <w:rPr>
                          <w:sz w:val="16"/>
                          <w:szCs w:val="16"/>
                        </w:rPr>
                        <w:t>Homes &amp; RS Governance Group</w:t>
                      </w:r>
                    </w:p>
                  </w:txbxContent>
                </v:textbox>
              </v:shape>
            </w:pict>
          </mc:Fallback>
        </mc:AlternateContent>
      </w:r>
    </w:p>
    <w:p w14:paraId="1843E3A4" w14:textId="44B26F14" w:rsidR="00154930" w:rsidRDefault="00154930" w:rsidP="00154930">
      <w:pPr>
        <w:tabs>
          <w:tab w:val="left" w:pos="915"/>
        </w:tabs>
        <w:kinsoku w:val="0"/>
        <w:overflowPunct w:val="0"/>
        <w:spacing w:line="291" w:lineRule="exact"/>
        <w:jc w:val="both"/>
      </w:pPr>
    </w:p>
    <w:p w14:paraId="7F80D7FA" w14:textId="4B9FB2D9" w:rsidR="00154930" w:rsidRDefault="00154930" w:rsidP="00154930">
      <w:pPr>
        <w:tabs>
          <w:tab w:val="left" w:pos="915"/>
        </w:tabs>
        <w:kinsoku w:val="0"/>
        <w:overflowPunct w:val="0"/>
        <w:spacing w:line="291" w:lineRule="exact"/>
        <w:jc w:val="both"/>
      </w:pPr>
    </w:p>
    <w:p w14:paraId="0CEA8404" w14:textId="05DC1D22" w:rsidR="00154930" w:rsidRDefault="00154930" w:rsidP="00154930">
      <w:pPr>
        <w:tabs>
          <w:tab w:val="left" w:pos="915"/>
        </w:tabs>
        <w:kinsoku w:val="0"/>
        <w:overflowPunct w:val="0"/>
        <w:spacing w:line="291" w:lineRule="exact"/>
        <w:jc w:val="both"/>
      </w:pPr>
    </w:p>
    <w:p w14:paraId="1BD73A0A" w14:textId="22FD6094" w:rsidR="00154930" w:rsidRDefault="00154930" w:rsidP="00154930">
      <w:pPr>
        <w:tabs>
          <w:tab w:val="left" w:pos="915"/>
        </w:tabs>
        <w:kinsoku w:val="0"/>
        <w:overflowPunct w:val="0"/>
        <w:spacing w:line="291" w:lineRule="exact"/>
        <w:jc w:val="both"/>
      </w:pPr>
    </w:p>
    <w:p w14:paraId="2ADA4808" w14:textId="7AC493C0" w:rsidR="00154930" w:rsidRDefault="00154930" w:rsidP="00154930">
      <w:pPr>
        <w:tabs>
          <w:tab w:val="left" w:pos="915"/>
        </w:tabs>
        <w:kinsoku w:val="0"/>
        <w:overflowPunct w:val="0"/>
        <w:spacing w:line="291" w:lineRule="exact"/>
        <w:jc w:val="both"/>
      </w:pPr>
    </w:p>
    <w:p w14:paraId="1E90136C" w14:textId="77777777" w:rsidR="00154930" w:rsidRPr="00F50099" w:rsidRDefault="00154930" w:rsidP="00154930">
      <w:pPr>
        <w:jc w:val="both"/>
        <w:rPr>
          <w:rFonts w:cs="Arial"/>
          <w:szCs w:val="20"/>
        </w:rPr>
      </w:pPr>
      <w:r w:rsidRPr="00F50099">
        <w:rPr>
          <w:rFonts w:cs="Arial"/>
          <w:szCs w:val="20"/>
        </w:rPr>
        <w:t xml:space="preserve">The effectiveness of our safeguarding roles and responsibilities are reviewed as part of the internal audit programme. </w:t>
      </w:r>
    </w:p>
    <w:p w14:paraId="5147BE7E" w14:textId="625BE342" w:rsidR="00154930" w:rsidRPr="00154930" w:rsidRDefault="00154930" w:rsidP="00154930">
      <w:pPr>
        <w:keepNext/>
        <w:keepLines/>
        <w:spacing w:before="360" w:after="80"/>
        <w:outlineLvl w:val="0"/>
        <w:rPr>
          <w:rFonts w:asciiTheme="majorHAnsi" w:eastAsiaTheme="majorEastAsia" w:hAnsiTheme="majorHAnsi" w:cstheme="majorBidi"/>
          <w:color w:val="E65B24" w:themeColor="accent1"/>
          <w:sz w:val="40"/>
          <w:szCs w:val="40"/>
        </w:rPr>
      </w:pPr>
      <w:bookmarkStart w:id="93" w:name="_Toc206079521"/>
      <w:r>
        <w:rPr>
          <w:rFonts w:asciiTheme="majorHAnsi" w:eastAsiaTheme="majorEastAsia" w:hAnsiTheme="majorHAnsi" w:cstheme="majorBidi"/>
          <w:color w:val="E65B24" w:themeColor="accent1"/>
          <w:sz w:val="40"/>
          <w:szCs w:val="40"/>
        </w:rPr>
        <w:t>9</w:t>
      </w:r>
      <w:r w:rsidRPr="00154930">
        <w:rPr>
          <w:rFonts w:asciiTheme="majorHAnsi" w:eastAsiaTheme="majorEastAsia" w:hAnsiTheme="majorHAnsi" w:cstheme="majorBidi"/>
          <w:color w:val="E65B24" w:themeColor="accent1"/>
          <w:sz w:val="40"/>
          <w:szCs w:val="40"/>
        </w:rPr>
        <w:t>.0</w:t>
      </w:r>
      <w:r w:rsidRPr="00154930">
        <w:rPr>
          <w:rFonts w:asciiTheme="majorHAnsi" w:eastAsiaTheme="majorEastAsia" w:hAnsiTheme="majorHAnsi" w:cstheme="majorBidi"/>
          <w:color w:val="E65B24" w:themeColor="accent1"/>
          <w:sz w:val="40"/>
          <w:szCs w:val="40"/>
        </w:rPr>
        <w:tab/>
      </w:r>
      <w:r w:rsidR="005B1F93">
        <w:rPr>
          <w:rFonts w:asciiTheme="majorHAnsi" w:eastAsiaTheme="majorEastAsia" w:hAnsiTheme="majorHAnsi" w:cstheme="majorBidi"/>
          <w:color w:val="E65B24" w:themeColor="accent1"/>
          <w:sz w:val="40"/>
          <w:szCs w:val="40"/>
        </w:rPr>
        <w:t>Our People</w:t>
      </w:r>
      <w:bookmarkEnd w:id="93"/>
    </w:p>
    <w:p w14:paraId="014B831E" w14:textId="188AB4FC" w:rsidR="005B1F93" w:rsidRPr="00033B0F" w:rsidRDefault="005B1F93" w:rsidP="005B1F93">
      <w:pPr>
        <w:jc w:val="both"/>
        <w:rPr>
          <w:rFonts w:cs="Arial"/>
          <w:b/>
          <w:bCs/>
          <w:color w:val="F26531"/>
          <w:szCs w:val="20"/>
        </w:rPr>
      </w:pPr>
      <w:r w:rsidRPr="00033B0F">
        <w:rPr>
          <w:rFonts w:cs="Arial"/>
          <w:szCs w:val="20"/>
        </w:rPr>
        <w:t>Calico recruit</w:t>
      </w:r>
      <w:r w:rsidR="00C86803">
        <w:rPr>
          <w:rFonts w:cs="Arial"/>
          <w:szCs w:val="20"/>
        </w:rPr>
        <w:t>/engage with</w:t>
      </w:r>
      <w:r w:rsidRPr="00033B0F">
        <w:rPr>
          <w:rFonts w:cs="Arial"/>
          <w:szCs w:val="20"/>
        </w:rPr>
        <w:t xml:space="preserve"> appropriately qualified/experienced employees</w:t>
      </w:r>
      <w:r w:rsidR="00C86803">
        <w:rPr>
          <w:rFonts w:cs="Arial"/>
          <w:szCs w:val="20"/>
        </w:rPr>
        <w:t xml:space="preserve"> and volunteers</w:t>
      </w:r>
      <w:r w:rsidRPr="00033B0F">
        <w:rPr>
          <w:rFonts w:cs="Arial"/>
          <w:szCs w:val="20"/>
        </w:rPr>
        <w:t>, via safe recruitment processes overseen by our HR department. This helps to ensure suitability and safety.</w:t>
      </w:r>
    </w:p>
    <w:p w14:paraId="7D76E8AD" w14:textId="7727AB02" w:rsidR="005B1F93" w:rsidRPr="00033B0F" w:rsidRDefault="005B1F93" w:rsidP="005B1F93">
      <w:pPr>
        <w:jc w:val="both"/>
        <w:rPr>
          <w:rFonts w:cs="Arial"/>
          <w:szCs w:val="20"/>
        </w:rPr>
      </w:pPr>
      <w:r w:rsidRPr="00033B0F">
        <w:rPr>
          <w:rFonts w:cs="Arial"/>
          <w:szCs w:val="20"/>
        </w:rPr>
        <w:t xml:space="preserve">Upon joining Calico, all </w:t>
      </w:r>
      <w:r w:rsidR="00033B0F" w:rsidRPr="00033B0F">
        <w:rPr>
          <w:rFonts w:cs="Arial"/>
          <w:szCs w:val="20"/>
        </w:rPr>
        <w:t>employees</w:t>
      </w:r>
      <w:r w:rsidRPr="00033B0F">
        <w:rPr>
          <w:rFonts w:cs="Arial"/>
          <w:szCs w:val="20"/>
        </w:rPr>
        <w:t xml:space="preserve"> </w:t>
      </w:r>
      <w:r w:rsidR="00C86803">
        <w:rPr>
          <w:rFonts w:cs="Arial"/>
          <w:szCs w:val="20"/>
        </w:rPr>
        <w:t xml:space="preserve">and volunteers </w:t>
      </w:r>
      <w:r w:rsidRPr="00033B0F">
        <w:rPr>
          <w:rFonts w:cs="Arial"/>
          <w:szCs w:val="20"/>
        </w:rPr>
        <w:t xml:space="preserve">undertake a corporate induction, which includes bespoke safeguarding training and area specific process information. </w:t>
      </w:r>
    </w:p>
    <w:p w14:paraId="22304F0B" w14:textId="77777777" w:rsidR="005B1F93" w:rsidRPr="00033B0F" w:rsidRDefault="005B1F93" w:rsidP="005B1F93">
      <w:pPr>
        <w:jc w:val="both"/>
        <w:rPr>
          <w:rFonts w:cs="Arial"/>
          <w:szCs w:val="20"/>
        </w:rPr>
      </w:pPr>
      <w:r w:rsidRPr="00033B0F">
        <w:rPr>
          <w:rFonts w:cs="Arial"/>
          <w:szCs w:val="20"/>
        </w:rPr>
        <w:t xml:space="preserve">Our people are made aware of their individual responsibilities to recognise, respond, report, record and refer via the above induction process and as part of regular ongoing training. </w:t>
      </w:r>
    </w:p>
    <w:p w14:paraId="047BA7BE" w14:textId="3B385946" w:rsidR="005B1F93" w:rsidRPr="00033B0F" w:rsidRDefault="005B1F93" w:rsidP="005B1F93">
      <w:pPr>
        <w:jc w:val="both"/>
        <w:rPr>
          <w:rFonts w:cs="Arial"/>
          <w:szCs w:val="20"/>
        </w:rPr>
      </w:pPr>
      <w:r w:rsidRPr="00033B0F">
        <w:rPr>
          <w:rFonts w:cs="Arial"/>
          <w:szCs w:val="20"/>
        </w:rPr>
        <w:t xml:space="preserve">All </w:t>
      </w:r>
      <w:r w:rsidR="00033B0F" w:rsidRPr="00033B0F">
        <w:rPr>
          <w:rFonts w:cs="Arial"/>
          <w:szCs w:val="20"/>
        </w:rPr>
        <w:t>employees</w:t>
      </w:r>
      <w:r w:rsidR="00C86803">
        <w:rPr>
          <w:rFonts w:cs="Arial"/>
          <w:szCs w:val="20"/>
        </w:rPr>
        <w:t xml:space="preserve"> and volunteers</w:t>
      </w:r>
      <w:r w:rsidR="00033B0F" w:rsidRPr="00033B0F">
        <w:rPr>
          <w:rFonts w:cs="Arial"/>
          <w:szCs w:val="20"/>
        </w:rPr>
        <w:t xml:space="preserve"> </w:t>
      </w:r>
      <w:r w:rsidRPr="00033B0F">
        <w:rPr>
          <w:rFonts w:cs="Arial"/>
          <w:szCs w:val="20"/>
        </w:rPr>
        <w:t xml:space="preserve">read this policy (and their Business Unit/service procedure) and understand their role and associated responsibilities. Management support is provided where required. </w:t>
      </w:r>
    </w:p>
    <w:p w14:paraId="007F1E56" w14:textId="7B83F840" w:rsidR="005B1F93" w:rsidRPr="00033B0F" w:rsidRDefault="005B1F93" w:rsidP="005B1F93">
      <w:pPr>
        <w:jc w:val="both"/>
        <w:rPr>
          <w:rFonts w:cs="Arial"/>
          <w:szCs w:val="20"/>
        </w:rPr>
      </w:pPr>
      <w:r w:rsidRPr="00033B0F">
        <w:rPr>
          <w:rFonts w:cs="Arial"/>
          <w:szCs w:val="20"/>
        </w:rPr>
        <w:lastRenderedPageBreak/>
        <w:t xml:space="preserve">Annual safeguarding training is mandatory for all Calico </w:t>
      </w:r>
      <w:r w:rsidR="00C86803">
        <w:rPr>
          <w:rFonts w:cs="Arial"/>
          <w:szCs w:val="20"/>
        </w:rPr>
        <w:t>people</w:t>
      </w:r>
      <w:r w:rsidRPr="00033B0F">
        <w:rPr>
          <w:rFonts w:cs="Arial"/>
          <w:szCs w:val="20"/>
        </w:rPr>
        <w:t xml:space="preserve">, irrespective of role held. This is monitored by the </w:t>
      </w:r>
      <w:r w:rsidR="00033B0F">
        <w:rPr>
          <w:rFonts w:cs="Arial"/>
          <w:szCs w:val="20"/>
        </w:rPr>
        <w:t>Talent</w:t>
      </w:r>
      <w:r w:rsidRPr="00033B0F">
        <w:rPr>
          <w:rFonts w:cs="Arial"/>
          <w:szCs w:val="20"/>
        </w:rPr>
        <w:t xml:space="preserve"> &amp; Development Department, and the Governance Groups. Additional training is also provided and encouraged. </w:t>
      </w:r>
    </w:p>
    <w:p w14:paraId="5EDD4E51" w14:textId="5F8291C4" w:rsidR="005B1F93" w:rsidRPr="00033B0F" w:rsidRDefault="00740D45" w:rsidP="005B1F93">
      <w:pPr>
        <w:jc w:val="both"/>
        <w:rPr>
          <w:rFonts w:cs="Arial"/>
          <w:szCs w:val="20"/>
        </w:rPr>
      </w:pPr>
      <w:r w:rsidRPr="00033B0F">
        <w:rPr>
          <w:rFonts w:cs="Arial"/>
          <w:szCs w:val="20"/>
        </w:rPr>
        <w:t>Colleagues who work with customers</w:t>
      </w:r>
      <w:r w:rsidR="005B1F93" w:rsidRPr="00033B0F">
        <w:rPr>
          <w:rFonts w:cs="Arial"/>
          <w:szCs w:val="20"/>
        </w:rPr>
        <w:t xml:space="preserve"> </w:t>
      </w:r>
      <w:r w:rsidRPr="00033B0F">
        <w:rPr>
          <w:rFonts w:cs="Arial"/>
          <w:szCs w:val="20"/>
        </w:rPr>
        <w:t xml:space="preserve">complete </w:t>
      </w:r>
      <w:r w:rsidR="005B1F93" w:rsidRPr="00033B0F">
        <w:rPr>
          <w:rFonts w:cs="Arial"/>
          <w:szCs w:val="20"/>
        </w:rPr>
        <w:t>Mental Capacity Act training and work within the requirements of this Act. We ensure that all adults are included in decision making where able to do so.</w:t>
      </w:r>
    </w:p>
    <w:p w14:paraId="3BB8FAC1" w14:textId="55E10F06" w:rsidR="005B1F93" w:rsidRPr="00033B0F" w:rsidRDefault="005B1F93" w:rsidP="005B1F93">
      <w:pPr>
        <w:jc w:val="both"/>
        <w:rPr>
          <w:rFonts w:cs="Arial"/>
          <w:szCs w:val="20"/>
        </w:rPr>
      </w:pPr>
      <w:r w:rsidRPr="00033B0F">
        <w:rPr>
          <w:rFonts w:cs="Arial"/>
          <w:szCs w:val="20"/>
        </w:rPr>
        <w:t xml:space="preserve">All </w:t>
      </w:r>
      <w:r w:rsidR="00C86803">
        <w:rPr>
          <w:rFonts w:cs="Arial"/>
          <w:szCs w:val="20"/>
        </w:rPr>
        <w:t xml:space="preserve">our people </w:t>
      </w:r>
      <w:r w:rsidRPr="00033B0F">
        <w:rPr>
          <w:rFonts w:cs="Arial"/>
          <w:szCs w:val="20"/>
        </w:rPr>
        <w:t xml:space="preserve">understand their individual responsibilities in preventing discrimination in relation to the protected characteristics set out in S4 of the Equality Act 2010. All </w:t>
      </w:r>
      <w:r w:rsidR="00033B0F" w:rsidRPr="00033B0F">
        <w:rPr>
          <w:rFonts w:cs="Arial"/>
          <w:szCs w:val="20"/>
        </w:rPr>
        <w:t>employees</w:t>
      </w:r>
      <w:r w:rsidRPr="00033B0F">
        <w:rPr>
          <w:rFonts w:cs="Arial"/>
          <w:szCs w:val="20"/>
        </w:rPr>
        <w:t xml:space="preserve"> undertake mandatory annual training on equality, and work within the parameters of the company’s Equality policy. This is to ensure that everybody coming into contact with our services will be treated with respect, in a manner that is not degrading, and not be deprived of their liberty for the purpose of receiving care or treatment without lawful authority.</w:t>
      </w:r>
    </w:p>
    <w:p w14:paraId="247EDEF0" w14:textId="18463716" w:rsidR="005B1F93" w:rsidRPr="00033B0F" w:rsidRDefault="005B1F93" w:rsidP="005B1F93">
      <w:pPr>
        <w:jc w:val="both"/>
        <w:rPr>
          <w:rFonts w:cs="Arial"/>
          <w:szCs w:val="20"/>
        </w:rPr>
      </w:pPr>
      <w:r w:rsidRPr="00033B0F">
        <w:rPr>
          <w:rFonts w:cs="Arial"/>
          <w:szCs w:val="20"/>
        </w:rPr>
        <w:t xml:space="preserve">Our </w:t>
      </w:r>
      <w:r w:rsidR="00C86803">
        <w:rPr>
          <w:rFonts w:cs="Arial"/>
          <w:szCs w:val="20"/>
        </w:rPr>
        <w:t>people</w:t>
      </w:r>
      <w:r w:rsidRPr="00033B0F">
        <w:rPr>
          <w:rFonts w:cs="Arial"/>
          <w:szCs w:val="20"/>
        </w:rPr>
        <w:t xml:space="preserve"> understand how to raise and deal with allegations against </w:t>
      </w:r>
      <w:r w:rsidR="00033B0F" w:rsidRPr="00033B0F">
        <w:rPr>
          <w:rFonts w:cs="Arial"/>
          <w:szCs w:val="20"/>
        </w:rPr>
        <w:t>employees</w:t>
      </w:r>
      <w:r w:rsidRPr="00033B0F">
        <w:rPr>
          <w:rFonts w:cs="Arial"/>
          <w:szCs w:val="20"/>
        </w:rPr>
        <w:t xml:space="preserve"> members, and the difference between whistleblowing and safeguarding, as covered via our training programme. </w:t>
      </w:r>
    </w:p>
    <w:p w14:paraId="2DD95EA6" w14:textId="42662CD1" w:rsidR="005B1F93" w:rsidRPr="00033B0F" w:rsidRDefault="005B1F93" w:rsidP="005B1F93">
      <w:pPr>
        <w:jc w:val="both"/>
        <w:rPr>
          <w:rFonts w:cs="Arial"/>
          <w:szCs w:val="20"/>
        </w:rPr>
      </w:pPr>
      <w:r w:rsidRPr="00033B0F">
        <w:rPr>
          <w:rFonts w:cs="Arial"/>
          <w:szCs w:val="20"/>
        </w:rPr>
        <w:t xml:space="preserve">All managers across the company are provided with Leadership Training and understand how to support their </w:t>
      </w:r>
      <w:r w:rsidR="00033B0F" w:rsidRPr="00033B0F">
        <w:rPr>
          <w:rFonts w:cs="Arial"/>
          <w:szCs w:val="20"/>
        </w:rPr>
        <w:t xml:space="preserve">employees </w:t>
      </w:r>
      <w:r w:rsidRPr="00033B0F">
        <w:rPr>
          <w:rFonts w:cs="Arial"/>
          <w:szCs w:val="20"/>
        </w:rPr>
        <w:t xml:space="preserve">in dealing with issues, including domestic abuse. </w:t>
      </w:r>
    </w:p>
    <w:p w14:paraId="2A93DE39" w14:textId="7A3B3207" w:rsidR="005B1F93" w:rsidRPr="00033B0F" w:rsidRDefault="005B1F93" w:rsidP="005B1F93">
      <w:pPr>
        <w:jc w:val="both"/>
        <w:rPr>
          <w:rFonts w:cs="Arial"/>
          <w:szCs w:val="20"/>
        </w:rPr>
      </w:pPr>
      <w:r w:rsidRPr="00033B0F">
        <w:rPr>
          <w:rFonts w:cs="Arial"/>
          <w:szCs w:val="20"/>
        </w:rPr>
        <w:t xml:space="preserve">Extended support is available and provided to both </w:t>
      </w:r>
      <w:r w:rsidR="00033B0F" w:rsidRPr="00033B0F">
        <w:rPr>
          <w:rFonts w:cs="Arial"/>
          <w:szCs w:val="20"/>
        </w:rPr>
        <w:t xml:space="preserve">employees </w:t>
      </w:r>
      <w:r w:rsidRPr="00033B0F">
        <w:rPr>
          <w:rFonts w:cs="Arial"/>
          <w:szCs w:val="20"/>
        </w:rPr>
        <w:t xml:space="preserve">and management via the supervision and ‘My Time’ process. There are further additional support mechanisms in place including telephone or face to face counselling. This support is available to our people 24 hours a day, 365 days a week. </w:t>
      </w:r>
    </w:p>
    <w:p w14:paraId="56CD506A" w14:textId="28DB634E" w:rsidR="005B1F93" w:rsidRDefault="00033B0F" w:rsidP="005B1F93">
      <w:pPr>
        <w:jc w:val="both"/>
        <w:rPr>
          <w:rFonts w:cs="Arial"/>
          <w:sz w:val="24"/>
        </w:rPr>
      </w:pPr>
      <w:r w:rsidRPr="00033B0F">
        <w:rPr>
          <w:rFonts w:cs="Arial"/>
          <w:szCs w:val="20"/>
        </w:rPr>
        <w:t>Employee</w:t>
      </w:r>
      <w:r w:rsidR="00C86803">
        <w:rPr>
          <w:rFonts w:cs="Arial"/>
          <w:szCs w:val="20"/>
        </w:rPr>
        <w:t xml:space="preserve"> and volunteer</w:t>
      </w:r>
      <w:r w:rsidR="005B1F93" w:rsidRPr="00033B0F">
        <w:rPr>
          <w:rFonts w:cs="Arial"/>
          <w:szCs w:val="20"/>
        </w:rPr>
        <w:t xml:space="preserve"> understanding of systems and processes is managed within each service. Instances of non-compliance with this policy or related protocol is dealt with via our company HR policies and procedures. Assessment of compliance against policy is overseen by the Group Director of Governance and conducted via our audit process.</w:t>
      </w:r>
    </w:p>
    <w:p w14:paraId="490CE1C8" w14:textId="03F38BE8" w:rsidR="00154930" w:rsidRDefault="00154930" w:rsidP="00154930">
      <w:pPr>
        <w:keepNext/>
        <w:keepLines/>
        <w:spacing w:before="360" w:after="80"/>
        <w:outlineLvl w:val="0"/>
        <w:rPr>
          <w:rFonts w:asciiTheme="majorHAnsi" w:eastAsiaTheme="majorEastAsia" w:hAnsiTheme="majorHAnsi" w:cstheme="majorBidi"/>
          <w:color w:val="E65B24" w:themeColor="accent1"/>
          <w:sz w:val="40"/>
          <w:szCs w:val="40"/>
        </w:rPr>
      </w:pPr>
      <w:bookmarkStart w:id="94" w:name="_Toc206079522"/>
      <w:r>
        <w:rPr>
          <w:rFonts w:asciiTheme="majorHAnsi" w:eastAsiaTheme="majorEastAsia" w:hAnsiTheme="majorHAnsi" w:cstheme="majorBidi"/>
          <w:color w:val="E65B24" w:themeColor="accent1"/>
          <w:sz w:val="40"/>
          <w:szCs w:val="40"/>
        </w:rPr>
        <w:t>10.0</w:t>
      </w:r>
      <w:r w:rsidRPr="00154930">
        <w:rPr>
          <w:rFonts w:asciiTheme="majorHAnsi" w:eastAsiaTheme="majorEastAsia" w:hAnsiTheme="majorHAnsi" w:cstheme="majorBidi"/>
          <w:color w:val="E65B24" w:themeColor="accent1"/>
          <w:sz w:val="40"/>
          <w:szCs w:val="40"/>
        </w:rPr>
        <w:tab/>
      </w:r>
      <w:r w:rsidR="005B1F93">
        <w:rPr>
          <w:rFonts w:asciiTheme="majorHAnsi" w:eastAsiaTheme="majorEastAsia" w:hAnsiTheme="majorHAnsi" w:cstheme="majorBidi"/>
          <w:color w:val="E65B24" w:themeColor="accent1"/>
          <w:sz w:val="40"/>
          <w:szCs w:val="40"/>
        </w:rPr>
        <w:t>Our Communities</w:t>
      </w:r>
      <w:bookmarkEnd w:id="94"/>
    </w:p>
    <w:p w14:paraId="41AAB1E6" w14:textId="1701A9B9" w:rsidR="005B1F93" w:rsidRPr="00033B0F" w:rsidRDefault="005B1F93" w:rsidP="005B1F93">
      <w:pPr>
        <w:jc w:val="both"/>
        <w:rPr>
          <w:rFonts w:cs="Arial"/>
          <w:szCs w:val="20"/>
        </w:rPr>
      </w:pPr>
      <w:r w:rsidRPr="00033B0F">
        <w:rPr>
          <w:rFonts w:cs="Arial"/>
          <w:szCs w:val="20"/>
        </w:rPr>
        <w:t>We will actively take notice to all information received by the company, including complaints and incidents. Where potential abuse is identified preventative actions will be taken, including escalation where appropriate, in line with individual service protocols. We do not rely solely on reported concerns to tackle safeguarding issues. We actively listen.</w:t>
      </w:r>
    </w:p>
    <w:p w14:paraId="2232AF51" w14:textId="4822F0E6" w:rsidR="005B1F93" w:rsidRPr="00033B0F" w:rsidRDefault="005B1F93" w:rsidP="005B1F93">
      <w:pPr>
        <w:jc w:val="both"/>
        <w:rPr>
          <w:rFonts w:cs="Arial"/>
          <w:szCs w:val="20"/>
        </w:rPr>
      </w:pPr>
      <w:r w:rsidRPr="00033B0F">
        <w:rPr>
          <w:rFonts w:cs="Arial"/>
          <w:szCs w:val="20"/>
        </w:rPr>
        <w:t>We recognise the importance of working in partnership with a wide range of statutory and non-statutory services, and the importance of sharing information appropriately. The processes for sharing information between stakeholders, such as professionals</w:t>
      </w:r>
      <w:r w:rsidR="00C86803">
        <w:rPr>
          <w:rFonts w:cs="Arial"/>
          <w:szCs w:val="20"/>
        </w:rPr>
        <w:t xml:space="preserve"> and</w:t>
      </w:r>
      <w:r w:rsidRPr="00033B0F">
        <w:rPr>
          <w:rFonts w:cs="Arial"/>
          <w:szCs w:val="20"/>
        </w:rPr>
        <w:t xml:space="preserve"> Safeguarding Adults</w:t>
      </w:r>
      <w:r w:rsidR="00C86803">
        <w:rPr>
          <w:rFonts w:cs="Arial"/>
          <w:szCs w:val="20"/>
        </w:rPr>
        <w:t>/Children’s</w:t>
      </w:r>
      <w:r w:rsidRPr="00033B0F">
        <w:rPr>
          <w:rFonts w:cs="Arial"/>
          <w:szCs w:val="20"/>
        </w:rPr>
        <w:t xml:space="preserve"> Board</w:t>
      </w:r>
      <w:r w:rsidR="00C86803">
        <w:rPr>
          <w:rFonts w:cs="Arial"/>
          <w:szCs w:val="20"/>
        </w:rPr>
        <w:t>s</w:t>
      </w:r>
      <w:r w:rsidRPr="00033B0F">
        <w:rPr>
          <w:rFonts w:cs="Arial"/>
          <w:szCs w:val="20"/>
        </w:rPr>
        <w:t xml:space="preserve"> are contained within Business Unit/service procedures. </w:t>
      </w:r>
    </w:p>
    <w:p w14:paraId="7B367AB9" w14:textId="068A3AEE" w:rsidR="005B1F93" w:rsidRPr="00033B0F" w:rsidRDefault="005B1F93" w:rsidP="005B1F93">
      <w:pPr>
        <w:jc w:val="both"/>
        <w:rPr>
          <w:rFonts w:cs="Arial"/>
          <w:szCs w:val="20"/>
        </w:rPr>
      </w:pPr>
      <w:r w:rsidRPr="00033B0F">
        <w:rPr>
          <w:rFonts w:cs="Arial"/>
          <w:szCs w:val="20"/>
        </w:rPr>
        <w:t xml:space="preserve">We work in partnership with other relevant bodies, sharing information in line with this policy and associated protocols, contributing to individual risk assessments, </w:t>
      </w:r>
      <w:r w:rsidRPr="00033B0F">
        <w:rPr>
          <w:rFonts w:cs="Arial"/>
          <w:szCs w:val="20"/>
        </w:rPr>
        <w:lastRenderedPageBreak/>
        <w:t xml:space="preserve">MARAC, Local Safeguarding Children </w:t>
      </w:r>
      <w:r w:rsidR="00C86803">
        <w:rPr>
          <w:rFonts w:cs="Arial"/>
          <w:szCs w:val="20"/>
        </w:rPr>
        <w:t>Board</w:t>
      </w:r>
      <w:r w:rsidRPr="00033B0F">
        <w:rPr>
          <w:rFonts w:cs="Arial"/>
          <w:szCs w:val="20"/>
        </w:rPr>
        <w:t>, Adult Safeguarding Board, serious case reviews, and regularly review outcomes for people using our services to prevent repeated abuse.</w:t>
      </w:r>
    </w:p>
    <w:p w14:paraId="740EF860" w14:textId="00038119" w:rsidR="005B1F93" w:rsidRPr="00033B0F" w:rsidRDefault="005B1F93" w:rsidP="005B1F93">
      <w:pPr>
        <w:jc w:val="both"/>
        <w:rPr>
          <w:rFonts w:cs="Arial"/>
          <w:szCs w:val="20"/>
        </w:rPr>
      </w:pPr>
      <w:r w:rsidRPr="00033B0F">
        <w:rPr>
          <w:rFonts w:cs="Arial"/>
          <w:szCs w:val="20"/>
        </w:rPr>
        <w:t xml:space="preserve">Our policies and processes are discussed with relevant Local Safeguarding Boards to ensure suitable alignment and to ensure we play a collaborative and effective safeguarding role in the communities we work in. A key guiding principle here is not working in </w:t>
      </w:r>
      <w:r w:rsidR="00033B0F" w:rsidRPr="00033B0F">
        <w:rPr>
          <w:rFonts w:cs="Arial"/>
          <w:szCs w:val="20"/>
        </w:rPr>
        <w:t>silo and</w:t>
      </w:r>
      <w:r w:rsidRPr="00033B0F">
        <w:rPr>
          <w:rFonts w:cs="Arial"/>
          <w:szCs w:val="20"/>
        </w:rPr>
        <w:t xml:space="preserve"> ensuring we are sharing information appropriately and safely to prevent harm. </w:t>
      </w:r>
    </w:p>
    <w:p w14:paraId="5360F110" w14:textId="77777777" w:rsidR="00154930" w:rsidRPr="00033B0F" w:rsidRDefault="00154930" w:rsidP="00DF1CAC">
      <w:pPr>
        <w:rPr>
          <w:sz w:val="20"/>
          <w:szCs w:val="20"/>
        </w:rPr>
      </w:pPr>
    </w:p>
    <w:sectPr w:rsidR="00154930" w:rsidRPr="00033B0F" w:rsidSect="00A82C1A">
      <w:type w:val="continuous"/>
      <w:pgSz w:w="11906" w:h="16838"/>
      <w:pgMar w:top="1440" w:right="1440" w:bottom="1440" w:left="1440" w:header="708" w:footer="708" w:gutter="0"/>
      <w:pgNumType w:start="1"/>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01BFFCB9" w14:textId="77777777" w:rsidR="00401501" w:rsidRDefault="00401501" w:rsidP="00C71C57">
      <w:pPr>
        <w:spacing w:after="0" w:line="240" w:lineRule="auto"/>
      </w:pPr>
      <w:r>
        <w:separator/>
      </w:r>
    </w:p>
  </w:endnote>
  <w:endnote w:type="continuationSeparator" w:id="0">
    <w:p w14:paraId="18A1A604" w14:textId="77777777" w:rsidR="00401501" w:rsidRDefault="00401501" w:rsidP="00C71C57">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Wingdings">
    <w:panose1 w:val="05000000000000000000"/>
    <w:charset w:val="02"/>
    <w:family w:val="auto"/>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Symbol">
    <w:panose1 w:val="05050102010706020507"/>
    <w:charset w:val="02"/>
    <w:family w:val="roman"/>
    <w:pitch w:val="variable"/>
    <w:sig w:usb0="00000000" w:usb1="10000000" w:usb2="00000000" w:usb3="00000000" w:csb0="80000000" w:csb1="00000000"/>
  </w:font>
  <w:font w:name="Verdana">
    <w:panose1 w:val="020B0604030504040204"/>
    <w:charset w:val="00"/>
    <w:family w:val="swiss"/>
    <w:pitch w:val="variable"/>
    <w:sig w:usb0="A00006FF" w:usb1="4000205B" w:usb2="00000010" w:usb3="00000000" w:csb0="0000019F" w:csb1="00000000"/>
  </w:font>
  <w:font w:name="Foundry Sterling ExtraBold">
    <w:altName w:val="Cambria"/>
    <w:panose1 w:val="00000000000000000000"/>
    <w:charset w:val="00"/>
    <w:family w:val="roman"/>
    <w:notTrueType/>
    <w:pitch w:val="default"/>
  </w:font>
  <w:font w:name="Arial">
    <w:panose1 w:val="020B0604020202020204"/>
    <w:charset w:val="00"/>
    <w:family w:val="swiss"/>
    <w:pitch w:val="variable"/>
    <w:sig w:usb0="E0002EFF" w:usb1="C000785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1698737169"/>
      <w:docPartObj>
        <w:docPartGallery w:val="Page Numbers (Bottom of Page)"/>
        <w:docPartUnique/>
      </w:docPartObj>
    </w:sdtPr>
    <w:sdtEndPr>
      <w:rPr>
        <w:noProof/>
      </w:rPr>
    </w:sdtEndPr>
    <w:sdtContent>
      <w:p w14:paraId="7136C4E8" w14:textId="77777777" w:rsidR="00F67F7C" w:rsidRDefault="00E82C26">
        <w:pPr>
          <w:pStyle w:val="Footer"/>
          <w:jc w:val="center"/>
        </w:pPr>
        <w:r>
          <w:rPr>
            <w:noProof/>
          </w:rPr>
          <w:drawing>
            <wp:anchor distT="0" distB="0" distL="114300" distR="114300" simplePos="0" relativeHeight="251658240" behindDoc="1" locked="0" layoutInCell="1" allowOverlap="1" wp14:anchorId="6D995C97" wp14:editId="2F82117B">
              <wp:simplePos x="0" y="0"/>
              <wp:positionH relativeFrom="column">
                <wp:posOffset>-1199895</wp:posOffset>
              </wp:positionH>
              <wp:positionV relativeFrom="paragraph">
                <wp:posOffset>-1046480</wp:posOffset>
              </wp:positionV>
              <wp:extent cx="12642850" cy="2031365"/>
              <wp:effectExtent l="0" t="0" r="6350" b="6985"/>
              <wp:wrapNone/>
              <wp:docPr id="1856457265" name="Picture 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6146797" name="Picture 4"/>
                      <pic:cNvPicPr/>
                    </pic:nvPicPr>
                    <pic:blipFill>
                      <a:blip r:embed="rId1">
                        <a:extLst>
                          <a:ext uri="{28A0092B-C50C-407E-A947-70E740481C1C}">
                            <a14:useLocalDpi xmlns:a14="http://schemas.microsoft.com/office/drawing/2010/main" val="0"/>
                          </a:ext>
                        </a:extLst>
                      </a:blip>
                      <a:stretch>
                        <a:fillRect/>
                      </a:stretch>
                    </pic:blipFill>
                    <pic:spPr>
                      <a:xfrm>
                        <a:off x="0" y="0"/>
                        <a:ext cx="12642850" cy="2031365"/>
                      </a:xfrm>
                      <a:prstGeom prst="rect">
                        <a:avLst/>
                      </a:prstGeom>
                    </pic:spPr>
                  </pic:pic>
                </a:graphicData>
              </a:graphic>
              <wp14:sizeRelH relativeFrom="page">
                <wp14:pctWidth>0</wp14:pctWidth>
              </wp14:sizeRelH>
              <wp14:sizeRelV relativeFrom="page">
                <wp14:pctHeight>0</wp14:pctHeight>
              </wp14:sizeRelV>
            </wp:anchor>
          </w:drawing>
        </w:r>
        <w:r w:rsidR="00F67F7C">
          <w:fldChar w:fldCharType="begin"/>
        </w:r>
        <w:r w:rsidR="00F67F7C">
          <w:instrText xml:space="preserve"> PAGE   \* MERGEFORMAT </w:instrText>
        </w:r>
        <w:r w:rsidR="00F67F7C">
          <w:fldChar w:fldCharType="separate"/>
        </w:r>
        <w:r w:rsidR="00F67F7C">
          <w:rPr>
            <w:noProof/>
          </w:rPr>
          <w:t>2</w:t>
        </w:r>
        <w:r w:rsidR="00F67F7C">
          <w:rPr>
            <w:noProof/>
          </w:rPr>
          <w:fldChar w:fldCharType="end"/>
        </w:r>
      </w:p>
    </w:sdtContent>
  </w:sdt>
  <w:p w14:paraId="5D2CDA83" w14:textId="77777777" w:rsidR="00C71C57" w:rsidRDefault="00C71C57">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7AC08EED" w14:textId="77777777" w:rsidR="00401501" w:rsidRDefault="00401501" w:rsidP="00C71C57">
      <w:pPr>
        <w:spacing w:after="0" w:line="240" w:lineRule="auto"/>
      </w:pPr>
      <w:r>
        <w:separator/>
      </w:r>
    </w:p>
  </w:footnote>
  <w:footnote w:type="continuationSeparator" w:id="0">
    <w:p w14:paraId="2A365AA7" w14:textId="77777777" w:rsidR="00401501" w:rsidRDefault="00401501" w:rsidP="00C71C57">
      <w:pPr>
        <w:spacing w:after="0" w:line="240" w:lineRule="auto"/>
      </w:pPr>
      <w:r>
        <w:continuationSeparator/>
      </w:r>
    </w:p>
  </w:footnote>
</w:footnotes>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0A5660F"/>
    <w:multiLevelType w:val="hybridMultilevel"/>
    <w:tmpl w:val="26F4D28C"/>
    <w:lvl w:ilvl="0" w:tplc="0809000D">
      <w:start w:val="1"/>
      <w:numFmt w:val="bullet"/>
      <w:lvlText w:val=""/>
      <w:lvlJc w:val="left"/>
      <w:pPr>
        <w:ind w:left="810" w:hanging="360"/>
      </w:pPr>
      <w:rPr>
        <w:rFonts w:ascii="Wingdings" w:hAnsi="Wingdings" w:hint="default"/>
      </w:rPr>
    </w:lvl>
    <w:lvl w:ilvl="1" w:tplc="08090003" w:tentative="1">
      <w:start w:val="1"/>
      <w:numFmt w:val="bullet"/>
      <w:lvlText w:val="o"/>
      <w:lvlJc w:val="left"/>
      <w:pPr>
        <w:ind w:left="1530" w:hanging="360"/>
      </w:pPr>
      <w:rPr>
        <w:rFonts w:ascii="Courier New" w:hAnsi="Courier New" w:cs="Courier New" w:hint="default"/>
      </w:rPr>
    </w:lvl>
    <w:lvl w:ilvl="2" w:tplc="08090005" w:tentative="1">
      <w:start w:val="1"/>
      <w:numFmt w:val="bullet"/>
      <w:lvlText w:val=""/>
      <w:lvlJc w:val="left"/>
      <w:pPr>
        <w:ind w:left="2250" w:hanging="360"/>
      </w:pPr>
      <w:rPr>
        <w:rFonts w:ascii="Wingdings" w:hAnsi="Wingdings" w:hint="default"/>
      </w:rPr>
    </w:lvl>
    <w:lvl w:ilvl="3" w:tplc="08090001" w:tentative="1">
      <w:start w:val="1"/>
      <w:numFmt w:val="bullet"/>
      <w:lvlText w:val=""/>
      <w:lvlJc w:val="left"/>
      <w:pPr>
        <w:ind w:left="2970" w:hanging="360"/>
      </w:pPr>
      <w:rPr>
        <w:rFonts w:ascii="Symbol" w:hAnsi="Symbol" w:hint="default"/>
      </w:rPr>
    </w:lvl>
    <w:lvl w:ilvl="4" w:tplc="08090003" w:tentative="1">
      <w:start w:val="1"/>
      <w:numFmt w:val="bullet"/>
      <w:lvlText w:val="o"/>
      <w:lvlJc w:val="left"/>
      <w:pPr>
        <w:ind w:left="3690" w:hanging="360"/>
      </w:pPr>
      <w:rPr>
        <w:rFonts w:ascii="Courier New" w:hAnsi="Courier New" w:cs="Courier New" w:hint="default"/>
      </w:rPr>
    </w:lvl>
    <w:lvl w:ilvl="5" w:tplc="08090005" w:tentative="1">
      <w:start w:val="1"/>
      <w:numFmt w:val="bullet"/>
      <w:lvlText w:val=""/>
      <w:lvlJc w:val="left"/>
      <w:pPr>
        <w:ind w:left="4410" w:hanging="360"/>
      </w:pPr>
      <w:rPr>
        <w:rFonts w:ascii="Wingdings" w:hAnsi="Wingdings" w:hint="default"/>
      </w:rPr>
    </w:lvl>
    <w:lvl w:ilvl="6" w:tplc="08090001" w:tentative="1">
      <w:start w:val="1"/>
      <w:numFmt w:val="bullet"/>
      <w:lvlText w:val=""/>
      <w:lvlJc w:val="left"/>
      <w:pPr>
        <w:ind w:left="5130" w:hanging="360"/>
      </w:pPr>
      <w:rPr>
        <w:rFonts w:ascii="Symbol" w:hAnsi="Symbol" w:hint="default"/>
      </w:rPr>
    </w:lvl>
    <w:lvl w:ilvl="7" w:tplc="08090003" w:tentative="1">
      <w:start w:val="1"/>
      <w:numFmt w:val="bullet"/>
      <w:lvlText w:val="o"/>
      <w:lvlJc w:val="left"/>
      <w:pPr>
        <w:ind w:left="5850" w:hanging="360"/>
      </w:pPr>
      <w:rPr>
        <w:rFonts w:ascii="Courier New" w:hAnsi="Courier New" w:cs="Courier New" w:hint="default"/>
      </w:rPr>
    </w:lvl>
    <w:lvl w:ilvl="8" w:tplc="08090005" w:tentative="1">
      <w:start w:val="1"/>
      <w:numFmt w:val="bullet"/>
      <w:lvlText w:val=""/>
      <w:lvlJc w:val="left"/>
      <w:pPr>
        <w:ind w:left="6570" w:hanging="360"/>
      </w:pPr>
      <w:rPr>
        <w:rFonts w:ascii="Wingdings" w:hAnsi="Wingdings" w:hint="default"/>
      </w:rPr>
    </w:lvl>
  </w:abstractNum>
  <w:abstractNum w:abstractNumId="1" w15:restartNumberingAfterBreak="0">
    <w:nsid w:val="045849B6"/>
    <w:multiLevelType w:val="hybridMultilevel"/>
    <w:tmpl w:val="243EA4D2"/>
    <w:lvl w:ilvl="0" w:tplc="0809000D">
      <w:start w:val="1"/>
      <w:numFmt w:val="bullet"/>
      <w:lvlText w:val=""/>
      <w:lvlJc w:val="left"/>
      <w:pPr>
        <w:ind w:left="720" w:hanging="360"/>
      </w:pPr>
      <w:rPr>
        <w:rFonts w:ascii="Wingdings" w:hAnsi="Wingdings"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 w15:restartNumberingAfterBreak="0">
    <w:nsid w:val="04A43D35"/>
    <w:multiLevelType w:val="multilevel"/>
    <w:tmpl w:val="B3B82032"/>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3" w15:restartNumberingAfterBreak="0">
    <w:nsid w:val="08DC1A49"/>
    <w:multiLevelType w:val="hybridMultilevel"/>
    <w:tmpl w:val="FF029560"/>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4" w15:restartNumberingAfterBreak="0">
    <w:nsid w:val="09C03914"/>
    <w:multiLevelType w:val="hybridMultilevel"/>
    <w:tmpl w:val="D6E6D02A"/>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5" w15:restartNumberingAfterBreak="0">
    <w:nsid w:val="0E6B5287"/>
    <w:multiLevelType w:val="hybridMultilevel"/>
    <w:tmpl w:val="BAB42FC0"/>
    <w:lvl w:ilvl="0" w:tplc="0809000D">
      <w:start w:val="1"/>
      <w:numFmt w:val="bullet"/>
      <w:lvlText w:val=""/>
      <w:lvlJc w:val="left"/>
      <w:pPr>
        <w:ind w:left="1440" w:hanging="360"/>
      </w:pPr>
      <w:rPr>
        <w:rFonts w:ascii="Wingdings" w:hAnsi="Wingdings" w:hint="default"/>
      </w:rPr>
    </w:lvl>
    <w:lvl w:ilvl="1" w:tplc="08090003" w:tentative="1">
      <w:start w:val="1"/>
      <w:numFmt w:val="bullet"/>
      <w:lvlText w:val="o"/>
      <w:lvlJc w:val="left"/>
      <w:pPr>
        <w:ind w:left="2160" w:hanging="360"/>
      </w:pPr>
      <w:rPr>
        <w:rFonts w:ascii="Courier New" w:hAnsi="Courier New" w:cs="Courier New" w:hint="default"/>
      </w:rPr>
    </w:lvl>
    <w:lvl w:ilvl="2" w:tplc="08090005" w:tentative="1">
      <w:start w:val="1"/>
      <w:numFmt w:val="bullet"/>
      <w:lvlText w:val=""/>
      <w:lvlJc w:val="left"/>
      <w:pPr>
        <w:ind w:left="2880" w:hanging="360"/>
      </w:pPr>
      <w:rPr>
        <w:rFonts w:ascii="Wingdings" w:hAnsi="Wingdings" w:hint="default"/>
      </w:rPr>
    </w:lvl>
    <w:lvl w:ilvl="3" w:tplc="08090001" w:tentative="1">
      <w:start w:val="1"/>
      <w:numFmt w:val="bullet"/>
      <w:lvlText w:val=""/>
      <w:lvlJc w:val="left"/>
      <w:pPr>
        <w:ind w:left="3600" w:hanging="360"/>
      </w:pPr>
      <w:rPr>
        <w:rFonts w:ascii="Symbol" w:hAnsi="Symbol" w:hint="default"/>
      </w:rPr>
    </w:lvl>
    <w:lvl w:ilvl="4" w:tplc="08090003" w:tentative="1">
      <w:start w:val="1"/>
      <w:numFmt w:val="bullet"/>
      <w:lvlText w:val="o"/>
      <w:lvlJc w:val="left"/>
      <w:pPr>
        <w:ind w:left="4320" w:hanging="360"/>
      </w:pPr>
      <w:rPr>
        <w:rFonts w:ascii="Courier New" w:hAnsi="Courier New" w:cs="Courier New" w:hint="default"/>
      </w:rPr>
    </w:lvl>
    <w:lvl w:ilvl="5" w:tplc="08090005" w:tentative="1">
      <w:start w:val="1"/>
      <w:numFmt w:val="bullet"/>
      <w:lvlText w:val=""/>
      <w:lvlJc w:val="left"/>
      <w:pPr>
        <w:ind w:left="5040" w:hanging="360"/>
      </w:pPr>
      <w:rPr>
        <w:rFonts w:ascii="Wingdings" w:hAnsi="Wingdings" w:hint="default"/>
      </w:rPr>
    </w:lvl>
    <w:lvl w:ilvl="6" w:tplc="08090001" w:tentative="1">
      <w:start w:val="1"/>
      <w:numFmt w:val="bullet"/>
      <w:lvlText w:val=""/>
      <w:lvlJc w:val="left"/>
      <w:pPr>
        <w:ind w:left="5760" w:hanging="360"/>
      </w:pPr>
      <w:rPr>
        <w:rFonts w:ascii="Symbol" w:hAnsi="Symbol" w:hint="default"/>
      </w:rPr>
    </w:lvl>
    <w:lvl w:ilvl="7" w:tplc="08090003" w:tentative="1">
      <w:start w:val="1"/>
      <w:numFmt w:val="bullet"/>
      <w:lvlText w:val="o"/>
      <w:lvlJc w:val="left"/>
      <w:pPr>
        <w:ind w:left="6480" w:hanging="360"/>
      </w:pPr>
      <w:rPr>
        <w:rFonts w:ascii="Courier New" w:hAnsi="Courier New" w:cs="Courier New" w:hint="default"/>
      </w:rPr>
    </w:lvl>
    <w:lvl w:ilvl="8" w:tplc="08090005" w:tentative="1">
      <w:start w:val="1"/>
      <w:numFmt w:val="bullet"/>
      <w:lvlText w:val=""/>
      <w:lvlJc w:val="left"/>
      <w:pPr>
        <w:ind w:left="7200" w:hanging="360"/>
      </w:pPr>
      <w:rPr>
        <w:rFonts w:ascii="Wingdings" w:hAnsi="Wingdings" w:hint="default"/>
      </w:rPr>
    </w:lvl>
  </w:abstractNum>
  <w:abstractNum w:abstractNumId="6" w15:restartNumberingAfterBreak="0">
    <w:nsid w:val="0FC81390"/>
    <w:multiLevelType w:val="hybridMultilevel"/>
    <w:tmpl w:val="7A48B194"/>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7" w15:restartNumberingAfterBreak="0">
    <w:nsid w:val="137C3897"/>
    <w:multiLevelType w:val="hybridMultilevel"/>
    <w:tmpl w:val="791C81BA"/>
    <w:lvl w:ilvl="0" w:tplc="0809000D">
      <w:start w:val="1"/>
      <w:numFmt w:val="bullet"/>
      <w:lvlText w:val=""/>
      <w:lvlJc w:val="left"/>
      <w:pPr>
        <w:ind w:left="720" w:hanging="360"/>
      </w:pPr>
      <w:rPr>
        <w:rFonts w:ascii="Wingdings" w:hAnsi="Wingdings" w:hint="default"/>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8" w15:restartNumberingAfterBreak="0">
    <w:nsid w:val="1A0977F3"/>
    <w:multiLevelType w:val="hybridMultilevel"/>
    <w:tmpl w:val="E5489F22"/>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9" w15:restartNumberingAfterBreak="0">
    <w:nsid w:val="1CC14461"/>
    <w:multiLevelType w:val="multilevel"/>
    <w:tmpl w:val="F0522078"/>
    <w:lvl w:ilvl="0">
      <w:start w:val="7"/>
      <w:numFmt w:val="decimal"/>
      <w:lvlText w:val="%1.0"/>
      <w:lvlJc w:val="left"/>
      <w:pPr>
        <w:ind w:left="720" w:hanging="720"/>
      </w:pPr>
      <w:rPr>
        <w:rFonts w:hint="default"/>
      </w:rPr>
    </w:lvl>
    <w:lvl w:ilvl="1">
      <w:start w:val="1"/>
      <w:numFmt w:val="decimal"/>
      <w:lvlText w:val="%1.%2"/>
      <w:lvlJc w:val="left"/>
      <w:pPr>
        <w:ind w:left="1440" w:hanging="720"/>
      </w:pPr>
      <w:rPr>
        <w:rFonts w:hint="default"/>
      </w:rPr>
    </w:lvl>
    <w:lvl w:ilvl="2">
      <w:start w:val="1"/>
      <w:numFmt w:val="decimal"/>
      <w:lvlText w:val="%1.%2.%3"/>
      <w:lvlJc w:val="left"/>
      <w:pPr>
        <w:ind w:left="2520" w:hanging="1080"/>
      </w:pPr>
      <w:rPr>
        <w:rFonts w:hint="default"/>
      </w:rPr>
    </w:lvl>
    <w:lvl w:ilvl="3">
      <w:start w:val="1"/>
      <w:numFmt w:val="decimal"/>
      <w:lvlText w:val="%1.%2.%3.%4"/>
      <w:lvlJc w:val="left"/>
      <w:pPr>
        <w:ind w:left="3600" w:hanging="1440"/>
      </w:pPr>
      <w:rPr>
        <w:rFonts w:hint="default"/>
      </w:rPr>
    </w:lvl>
    <w:lvl w:ilvl="4">
      <w:start w:val="1"/>
      <w:numFmt w:val="decimal"/>
      <w:lvlText w:val="%1.%2.%3.%4.%5"/>
      <w:lvlJc w:val="left"/>
      <w:pPr>
        <w:ind w:left="4680" w:hanging="1800"/>
      </w:pPr>
      <w:rPr>
        <w:rFonts w:hint="default"/>
      </w:rPr>
    </w:lvl>
    <w:lvl w:ilvl="5">
      <w:start w:val="1"/>
      <w:numFmt w:val="decimal"/>
      <w:lvlText w:val="%1.%2.%3.%4.%5.%6"/>
      <w:lvlJc w:val="left"/>
      <w:pPr>
        <w:ind w:left="5760" w:hanging="2160"/>
      </w:pPr>
      <w:rPr>
        <w:rFonts w:hint="default"/>
      </w:rPr>
    </w:lvl>
    <w:lvl w:ilvl="6">
      <w:start w:val="1"/>
      <w:numFmt w:val="decimal"/>
      <w:lvlText w:val="%1.%2.%3.%4.%5.%6.%7"/>
      <w:lvlJc w:val="left"/>
      <w:pPr>
        <w:ind w:left="6840" w:hanging="2520"/>
      </w:pPr>
      <w:rPr>
        <w:rFonts w:hint="default"/>
      </w:rPr>
    </w:lvl>
    <w:lvl w:ilvl="7">
      <w:start w:val="1"/>
      <w:numFmt w:val="decimal"/>
      <w:lvlText w:val="%1.%2.%3.%4.%5.%6.%7.%8"/>
      <w:lvlJc w:val="left"/>
      <w:pPr>
        <w:ind w:left="7920" w:hanging="2880"/>
      </w:pPr>
      <w:rPr>
        <w:rFonts w:hint="default"/>
      </w:rPr>
    </w:lvl>
    <w:lvl w:ilvl="8">
      <w:start w:val="1"/>
      <w:numFmt w:val="decimal"/>
      <w:lvlText w:val="%1.%2.%3.%4.%5.%6.%7.%8.%9"/>
      <w:lvlJc w:val="left"/>
      <w:pPr>
        <w:ind w:left="9000" w:hanging="3240"/>
      </w:pPr>
      <w:rPr>
        <w:rFonts w:hint="default"/>
      </w:rPr>
    </w:lvl>
  </w:abstractNum>
  <w:abstractNum w:abstractNumId="10" w15:restartNumberingAfterBreak="0">
    <w:nsid w:val="1EC063AB"/>
    <w:multiLevelType w:val="multilevel"/>
    <w:tmpl w:val="DF323374"/>
    <w:lvl w:ilvl="0">
      <w:start w:val="6"/>
      <w:numFmt w:val="decimal"/>
      <w:lvlText w:val="%1.0"/>
      <w:lvlJc w:val="left"/>
      <w:pPr>
        <w:ind w:left="720" w:hanging="720"/>
      </w:pPr>
      <w:rPr>
        <w:rFonts w:hint="default"/>
      </w:rPr>
    </w:lvl>
    <w:lvl w:ilvl="1">
      <w:start w:val="1"/>
      <w:numFmt w:val="decimal"/>
      <w:lvlText w:val="%1.%2"/>
      <w:lvlJc w:val="left"/>
      <w:pPr>
        <w:ind w:left="1440" w:hanging="720"/>
      </w:pPr>
      <w:rPr>
        <w:rFonts w:hint="default"/>
      </w:rPr>
    </w:lvl>
    <w:lvl w:ilvl="2">
      <w:start w:val="1"/>
      <w:numFmt w:val="decimal"/>
      <w:lvlText w:val="%1.%2.%3"/>
      <w:lvlJc w:val="left"/>
      <w:pPr>
        <w:ind w:left="2520" w:hanging="1080"/>
      </w:pPr>
      <w:rPr>
        <w:rFonts w:hint="default"/>
      </w:rPr>
    </w:lvl>
    <w:lvl w:ilvl="3">
      <w:start w:val="1"/>
      <w:numFmt w:val="decimal"/>
      <w:lvlText w:val="%1.%2.%3.%4"/>
      <w:lvlJc w:val="left"/>
      <w:pPr>
        <w:ind w:left="3600" w:hanging="1440"/>
      </w:pPr>
      <w:rPr>
        <w:rFonts w:hint="default"/>
      </w:rPr>
    </w:lvl>
    <w:lvl w:ilvl="4">
      <w:start w:val="1"/>
      <w:numFmt w:val="decimal"/>
      <w:lvlText w:val="%1.%2.%3.%4.%5"/>
      <w:lvlJc w:val="left"/>
      <w:pPr>
        <w:ind w:left="4680" w:hanging="1800"/>
      </w:pPr>
      <w:rPr>
        <w:rFonts w:hint="default"/>
      </w:rPr>
    </w:lvl>
    <w:lvl w:ilvl="5">
      <w:start w:val="1"/>
      <w:numFmt w:val="decimal"/>
      <w:lvlText w:val="%1.%2.%3.%4.%5.%6"/>
      <w:lvlJc w:val="left"/>
      <w:pPr>
        <w:ind w:left="5760" w:hanging="2160"/>
      </w:pPr>
      <w:rPr>
        <w:rFonts w:hint="default"/>
      </w:rPr>
    </w:lvl>
    <w:lvl w:ilvl="6">
      <w:start w:val="1"/>
      <w:numFmt w:val="decimal"/>
      <w:lvlText w:val="%1.%2.%3.%4.%5.%6.%7"/>
      <w:lvlJc w:val="left"/>
      <w:pPr>
        <w:ind w:left="6840" w:hanging="2520"/>
      </w:pPr>
      <w:rPr>
        <w:rFonts w:hint="default"/>
      </w:rPr>
    </w:lvl>
    <w:lvl w:ilvl="7">
      <w:start w:val="1"/>
      <w:numFmt w:val="decimal"/>
      <w:lvlText w:val="%1.%2.%3.%4.%5.%6.%7.%8"/>
      <w:lvlJc w:val="left"/>
      <w:pPr>
        <w:ind w:left="7920" w:hanging="2880"/>
      </w:pPr>
      <w:rPr>
        <w:rFonts w:hint="default"/>
      </w:rPr>
    </w:lvl>
    <w:lvl w:ilvl="8">
      <w:start w:val="1"/>
      <w:numFmt w:val="decimal"/>
      <w:lvlText w:val="%1.%2.%3.%4.%5.%6.%7.%8.%9"/>
      <w:lvlJc w:val="left"/>
      <w:pPr>
        <w:ind w:left="9000" w:hanging="3240"/>
      </w:pPr>
      <w:rPr>
        <w:rFonts w:hint="default"/>
      </w:rPr>
    </w:lvl>
  </w:abstractNum>
  <w:abstractNum w:abstractNumId="11" w15:restartNumberingAfterBreak="0">
    <w:nsid w:val="1FA53CA6"/>
    <w:multiLevelType w:val="hybridMultilevel"/>
    <w:tmpl w:val="75B630C6"/>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2" w15:restartNumberingAfterBreak="0">
    <w:nsid w:val="268914DD"/>
    <w:multiLevelType w:val="multilevel"/>
    <w:tmpl w:val="D47AD99E"/>
    <w:lvl w:ilvl="0">
      <w:start w:val="1"/>
      <w:numFmt w:val="bullet"/>
      <w:lvlText w:val=""/>
      <w:lvlJc w:val="left"/>
      <w:pPr>
        <w:tabs>
          <w:tab w:val="num" w:pos="1080"/>
        </w:tabs>
        <w:ind w:left="1080" w:hanging="360"/>
      </w:pPr>
      <w:rPr>
        <w:rFonts w:ascii="Symbol" w:hAnsi="Symbol" w:hint="default"/>
        <w:sz w:val="20"/>
      </w:rPr>
    </w:lvl>
    <w:lvl w:ilvl="1" w:tentative="1">
      <w:start w:val="1"/>
      <w:numFmt w:val="bullet"/>
      <w:lvlText w:val="o"/>
      <w:lvlJc w:val="left"/>
      <w:pPr>
        <w:tabs>
          <w:tab w:val="num" w:pos="1800"/>
        </w:tabs>
        <w:ind w:left="1800" w:hanging="360"/>
      </w:pPr>
      <w:rPr>
        <w:rFonts w:ascii="Courier New" w:hAnsi="Courier New" w:hint="default"/>
        <w:sz w:val="20"/>
      </w:rPr>
    </w:lvl>
    <w:lvl w:ilvl="2" w:tentative="1">
      <w:start w:val="1"/>
      <w:numFmt w:val="bullet"/>
      <w:lvlText w:val=""/>
      <w:lvlJc w:val="left"/>
      <w:pPr>
        <w:tabs>
          <w:tab w:val="num" w:pos="2520"/>
        </w:tabs>
        <w:ind w:left="2520" w:hanging="360"/>
      </w:pPr>
      <w:rPr>
        <w:rFonts w:ascii="Wingdings" w:hAnsi="Wingdings" w:hint="default"/>
        <w:sz w:val="20"/>
      </w:rPr>
    </w:lvl>
    <w:lvl w:ilvl="3" w:tentative="1">
      <w:start w:val="1"/>
      <w:numFmt w:val="bullet"/>
      <w:lvlText w:val=""/>
      <w:lvlJc w:val="left"/>
      <w:pPr>
        <w:tabs>
          <w:tab w:val="num" w:pos="3240"/>
        </w:tabs>
        <w:ind w:left="3240" w:hanging="360"/>
      </w:pPr>
      <w:rPr>
        <w:rFonts w:ascii="Wingdings" w:hAnsi="Wingdings" w:hint="default"/>
        <w:sz w:val="20"/>
      </w:rPr>
    </w:lvl>
    <w:lvl w:ilvl="4" w:tentative="1">
      <w:start w:val="1"/>
      <w:numFmt w:val="bullet"/>
      <w:lvlText w:val=""/>
      <w:lvlJc w:val="left"/>
      <w:pPr>
        <w:tabs>
          <w:tab w:val="num" w:pos="3960"/>
        </w:tabs>
        <w:ind w:left="3960" w:hanging="360"/>
      </w:pPr>
      <w:rPr>
        <w:rFonts w:ascii="Wingdings" w:hAnsi="Wingdings" w:hint="default"/>
        <w:sz w:val="20"/>
      </w:rPr>
    </w:lvl>
    <w:lvl w:ilvl="5" w:tentative="1">
      <w:start w:val="1"/>
      <w:numFmt w:val="bullet"/>
      <w:lvlText w:val=""/>
      <w:lvlJc w:val="left"/>
      <w:pPr>
        <w:tabs>
          <w:tab w:val="num" w:pos="4680"/>
        </w:tabs>
        <w:ind w:left="4680" w:hanging="360"/>
      </w:pPr>
      <w:rPr>
        <w:rFonts w:ascii="Wingdings" w:hAnsi="Wingdings" w:hint="default"/>
        <w:sz w:val="20"/>
      </w:rPr>
    </w:lvl>
    <w:lvl w:ilvl="6" w:tentative="1">
      <w:start w:val="1"/>
      <w:numFmt w:val="bullet"/>
      <w:lvlText w:val=""/>
      <w:lvlJc w:val="left"/>
      <w:pPr>
        <w:tabs>
          <w:tab w:val="num" w:pos="5400"/>
        </w:tabs>
        <w:ind w:left="5400" w:hanging="360"/>
      </w:pPr>
      <w:rPr>
        <w:rFonts w:ascii="Wingdings" w:hAnsi="Wingdings" w:hint="default"/>
        <w:sz w:val="20"/>
      </w:rPr>
    </w:lvl>
    <w:lvl w:ilvl="7" w:tentative="1">
      <w:start w:val="1"/>
      <w:numFmt w:val="bullet"/>
      <w:lvlText w:val=""/>
      <w:lvlJc w:val="left"/>
      <w:pPr>
        <w:tabs>
          <w:tab w:val="num" w:pos="6120"/>
        </w:tabs>
        <w:ind w:left="6120" w:hanging="360"/>
      </w:pPr>
      <w:rPr>
        <w:rFonts w:ascii="Wingdings" w:hAnsi="Wingdings" w:hint="default"/>
        <w:sz w:val="20"/>
      </w:rPr>
    </w:lvl>
    <w:lvl w:ilvl="8" w:tentative="1">
      <w:start w:val="1"/>
      <w:numFmt w:val="bullet"/>
      <w:lvlText w:val=""/>
      <w:lvlJc w:val="left"/>
      <w:pPr>
        <w:tabs>
          <w:tab w:val="num" w:pos="6840"/>
        </w:tabs>
        <w:ind w:left="6840" w:hanging="360"/>
      </w:pPr>
      <w:rPr>
        <w:rFonts w:ascii="Wingdings" w:hAnsi="Wingdings" w:hint="default"/>
        <w:sz w:val="20"/>
      </w:rPr>
    </w:lvl>
  </w:abstractNum>
  <w:abstractNum w:abstractNumId="13" w15:restartNumberingAfterBreak="0">
    <w:nsid w:val="32FF2F0A"/>
    <w:multiLevelType w:val="hybridMultilevel"/>
    <w:tmpl w:val="A6CEA4A2"/>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4" w15:restartNumberingAfterBreak="0">
    <w:nsid w:val="33CA195F"/>
    <w:multiLevelType w:val="multilevel"/>
    <w:tmpl w:val="EFEEFE68"/>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15" w15:restartNumberingAfterBreak="0">
    <w:nsid w:val="386F33E8"/>
    <w:multiLevelType w:val="hybridMultilevel"/>
    <w:tmpl w:val="09205030"/>
    <w:lvl w:ilvl="0" w:tplc="08090001">
      <w:start w:val="1"/>
      <w:numFmt w:val="bullet"/>
      <w:lvlText w:val=""/>
      <w:lvlJc w:val="left"/>
      <w:pPr>
        <w:ind w:left="360" w:hanging="360"/>
      </w:pPr>
      <w:rPr>
        <w:rFonts w:ascii="Symbol" w:hAnsi="Symbol" w:hint="default"/>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16" w15:restartNumberingAfterBreak="0">
    <w:nsid w:val="38764A7F"/>
    <w:multiLevelType w:val="hybridMultilevel"/>
    <w:tmpl w:val="82C67864"/>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7" w15:restartNumberingAfterBreak="0">
    <w:nsid w:val="3B7112F8"/>
    <w:multiLevelType w:val="hybridMultilevel"/>
    <w:tmpl w:val="E2EE82F0"/>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8" w15:restartNumberingAfterBreak="0">
    <w:nsid w:val="40484AAA"/>
    <w:multiLevelType w:val="hybridMultilevel"/>
    <w:tmpl w:val="1C369626"/>
    <w:lvl w:ilvl="0" w:tplc="0809000D">
      <w:start w:val="1"/>
      <w:numFmt w:val="bullet"/>
      <w:lvlText w:val=""/>
      <w:lvlJc w:val="left"/>
      <w:pPr>
        <w:ind w:left="720" w:hanging="360"/>
      </w:pPr>
      <w:rPr>
        <w:rFonts w:ascii="Wingdings" w:hAnsi="Wingdings"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9" w15:restartNumberingAfterBreak="0">
    <w:nsid w:val="438E70E4"/>
    <w:multiLevelType w:val="hybridMultilevel"/>
    <w:tmpl w:val="5E127540"/>
    <w:lvl w:ilvl="0" w:tplc="0809000D">
      <w:start w:val="1"/>
      <w:numFmt w:val="bullet"/>
      <w:lvlText w:val=""/>
      <w:lvlJc w:val="left"/>
      <w:pPr>
        <w:ind w:left="720" w:hanging="360"/>
      </w:pPr>
      <w:rPr>
        <w:rFonts w:ascii="Wingdings" w:hAnsi="Wingdings"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0" w15:restartNumberingAfterBreak="0">
    <w:nsid w:val="44104CE7"/>
    <w:multiLevelType w:val="hybridMultilevel"/>
    <w:tmpl w:val="08643DF0"/>
    <w:lvl w:ilvl="0" w:tplc="0809000D">
      <w:start w:val="1"/>
      <w:numFmt w:val="bullet"/>
      <w:lvlText w:val=""/>
      <w:lvlJc w:val="left"/>
      <w:pPr>
        <w:ind w:left="720" w:hanging="360"/>
      </w:pPr>
      <w:rPr>
        <w:rFonts w:ascii="Wingdings" w:hAnsi="Wingdings" w:hint="default"/>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21" w15:restartNumberingAfterBreak="0">
    <w:nsid w:val="4DF45CB5"/>
    <w:multiLevelType w:val="hybridMultilevel"/>
    <w:tmpl w:val="0C520E38"/>
    <w:lvl w:ilvl="0" w:tplc="0809000F">
      <w:start w:val="4"/>
      <w:numFmt w:val="decimal"/>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22" w15:restartNumberingAfterBreak="0">
    <w:nsid w:val="53D2698C"/>
    <w:multiLevelType w:val="hybridMultilevel"/>
    <w:tmpl w:val="C8CCEA66"/>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3" w15:restartNumberingAfterBreak="0">
    <w:nsid w:val="54FF0AF2"/>
    <w:multiLevelType w:val="hybridMultilevel"/>
    <w:tmpl w:val="23CEDF8C"/>
    <w:lvl w:ilvl="0" w:tplc="0809000D">
      <w:start w:val="1"/>
      <w:numFmt w:val="bullet"/>
      <w:lvlText w:val=""/>
      <w:lvlJc w:val="left"/>
      <w:pPr>
        <w:ind w:left="720" w:hanging="360"/>
      </w:pPr>
      <w:rPr>
        <w:rFonts w:ascii="Wingdings" w:hAnsi="Wingdings" w:hint="default"/>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24" w15:restartNumberingAfterBreak="0">
    <w:nsid w:val="585C0D30"/>
    <w:multiLevelType w:val="hybridMultilevel"/>
    <w:tmpl w:val="A1FA9CEA"/>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5" w15:restartNumberingAfterBreak="0">
    <w:nsid w:val="58FD1C9B"/>
    <w:multiLevelType w:val="hybridMultilevel"/>
    <w:tmpl w:val="CFF80132"/>
    <w:lvl w:ilvl="0" w:tplc="0809000F">
      <w:start w:val="1"/>
      <w:numFmt w:val="decimal"/>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26" w15:restartNumberingAfterBreak="0">
    <w:nsid w:val="5C125C1D"/>
    <w:multiLevelType w:val="multilevel"/>
    <w:tmpl w:val="CCBA95D6"/>
    <w:lvl w:ilvl="0">
      <w:start w:val="1"/>
      <w:numFmt w:val="bullet"/>
      <w:lvlText w:val=""/>
      <w:lvlJc w:val="left"/>
      <w:pPr>
        <w:ind w:left="1080" w:hanging="360"/>
      </w:pPr>
      <w:rPr>
        <w:rFonts w:ascii="Symbol" w:hAnsi="Symbol" w:hint="default"/>
        <w:b/>
        <w:bCs/>
      </w:rPr>
    </w:lvl>
    <w:lvl w:ilvl="1">
      <w:start w:val="1"/>
      <w:numFmt w:val="decimal"/>
      <w:lvlText w:val="%1.%2."/>
      <w:lvlJc w:val="left"/>
      <w:pPr>
        <w:ind w:left="1512" w:hanging="432"/>
      </w:pPr>
      <w:rPr>
        <w:rFonts w:hint="default"/>
        <w:b w:val="0"/>
        <w:bCs w:val="0"/>
        <w:sz w:val="20"/>
        <w:szCs w:val="20"/>
      </w:rPr>
    </w:lvl>
    <w:lvl w:ilvl="2">
      <w:start w:val="1"/>
      <w:numFmt w:val="decimal"/>
      <w:lvlText w:val="%1.%2.%3."/>
      <w:lvlJc w:val="left"/>
      <w:pPr>
        <w:ind w:left="1944" w:hanging="504"/>
      </w:pPr>
      <w:rPr>
        <w:rFonts w:hint="default"/>
      </w:rPr>
    </w:lvl>
    <w:lvl w:ilvl="3">
      <w:start w:val="1"/>
      <w:numFmt w:val="decimal"/>
      <w:lvlText w:val="%1.%2.%3.%4."/>
      <w:lvlJc w:val="left"/>
      <w:pPr>
        <w:ind w:left="2448" w:hanging="648"/>
      </w:pPr>
      <w:rPr>
        <w:rFonts w:hint="default"/>
      </w:rPr>
    </w:lvl>
    <w:lvl w:ilvl="4">
      <w:start w:val="1"/>
      <w:numFmt w:val="decimal"/>
      <w:lvlText w:val="%1.%2.%3.%4.%5."/>
      <w:lvlJc w:val="left"/>
      <w:pPr>
        <w:ind w:left="2952" w:hanging="792"/>
      </w:pPr>
      <w:rPr>
        <w:rFonts w:hint="default"/>
      </w:rPr>
    </w:lvl>
    <w:lvl w:ilvl="5">
      <w:start w:val="1"/>
      <w:numFmt w:val="decimal"/>
      <w:lvlText w:val="%1.%2.%3.%4.%5.%6."/>
      <w:lvlJc w:val="left"/>
      <w:pPr>
        <w:ind w:left="3456" w:hanging="936"/>
      </w:pPr>
      <w:rPr>
        <w:rFonts w:hint="default"/>
      </w:rPr>
    </w:lvl>
    <w:lvl w:ilvl="6">
      <w:start w:val="1"/>
      <w:numFmt w:val="decimal"/>
      <w:lvlText w:val="%1.%2.%3.%4.%5.%6.%7."/>
      <w:lvlJc w:val="left"/>
      <w:pPr>
        <w:ind w:left="3960" w:hanging="1080"/>
      </w:pPr>
      <w:rPr>
        <w:rFonts w:hint="default"/>
      </w:rPr>
    </w:lvl>
    <w:lvl w:ilvl="7">
      <w:start w:val="1"/>
      <w:numFmt w:val="decimal"/>
      <w:lvlText w:val="%1.%2.%3.%4.%5.%6.%7.%8."/>
      <w:lvlJc w:val="left"/>
      <w:pPr>
        <w:ind w:left="4464" w:hanging="1224"/>
      </w:pPr>
      <w:rPr>
        <w:rFonts w:hint="default"/>
      </w:rPr>
    </w:lvl>
    <w:lvl w:ilvl="8">
      <w:start w:val="1"/>
      <w:numFmt w:val="decimal"/>
      <w:lvlText w:val="%1.%2.%3.%4.%5.%6.%7.%8.%9."/>
      <w:lvlJc w:val="left"/>
      <w:pPr>
        <w:ind w:left="5040" w:hanging="1440"/>
      </w:pPr>
      <w:rPr>
        <w:rFonts w:hint="default"/>
      </w:rPr>
    </w:lvl>
  </w:abstractNum>
  <w:abstractNum w:abstractNumId="27" w15:restartNumberingAfterBreak="0">
    <w:nsid w:val="667734C3"/>
    <w:multiLevelType w:val="hybridMultilevel"/>
    <w:tmpl w:val="B1E667B6"/>
    <w:lvl w:ilvl="0" w:tplc="3796017E">
      <w:start w:val="1"/>
      <w:numFmt w:val="decimal"/>
      <w:lvlText w:val="%1."/>
      <w:lvlJc w:val="left"/>
      <w:pPr>
        <w:ind w:left="4265" w:hanging="720"/>
      </w:pPr>
      <w:rPr>
        <w:rFonts w:hint="default"/>
      </w:rPr>
    </w:lvl>
    <w:lvl w:ilvl="1" w:tplc="08090019">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28" w15:restartNumberingAfterBreak="0">
    <w:nsid w:val="66FC11DF"/>
    <w:multiLevelType w:val="hybridMultilevel"/>
    <w:tmpl w:val="A0BE31A4"/>
    <w:lvl w:ilvl="0" w:tplc="08090001">
      <w:start w:val="1"/>
      <w:numFmt w:val="bullet"/>
      <w:lvlText w:val=""/>
      <w:lvlJc w:val="left"/>
      <w:pPr>
        <w:ind w:left="720" w:hanging="360"/>
      </w:pPr>
      <w:rPr>
        <w:rFonts w:ascii="Symbol" w:hAnsi="Symbol" w:hint="default"/>
      </w:rPr>
    </w:lvl>
    <w:lvl w:ilvl="1" w:tplc="08090003">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9" w15:restartNumberingAfterBreak="0">
    <w:nsid w:val="6B3C1BDB"/>
    <w:multiLevelType w:val="hybridMultilevel"/>
    <w:tmpl w:val="8EBC6A48"/>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0" w15:restartNumberingAfterBreak="0">
    <w:nsid w:val="6DD017A0"/>
    <w:multiLevelType w:val="hybridMultilevel"/>
    <w:tmpl w:val="F5D0EF50"/>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1" w15:restartNumberingAfterBreak="0">
    <w:nsid w:val="723A6A7D"/>
    <w:multiLevelType w:val="hybridMultilevel"/>
    <w:tmpl w:val="28803EF0"/>
    <w:lvl w:ilvl="0" w:tplc="D3F28008">
      <w:start w:val="1"/>
      <w:numFmt w:val="bullet"/>
      <w:lvlText w:val=""/>
      <w:lvlJc w:val="left"/>
      <w:pPr>
        <w:ind w:left="720" w:hanging="360"/>
      </w:pPr>
      <w:rPr>
        <w:rFonts w:ascii="Symbol" w:hAnsi="Symbol" w:hint="default"/>
        <w:sz w:val="24"/>
        <w:szCs w:val="24"/>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2" w15:restartNumberingAfterBreak="0">
    <w:nsid w:val="744E2F67"/>
    <w:multiLevelType w:val="hybridMultilevel"/>
    <w:tmpl w:val="85EA069E"/>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3" w15:restartNumberingAfterBreak="0">
    <w:nsid w:val="78BD38DA"/>
    <w:multiLevelType w:val="hybridMultilevel"/>
    <w:tmpl w:val="AA5287D6"/>
    <w:lvl w:ilvl="0" w:tplc="0809000D">
      <w:start w:val="1"/>
      <w:numFmt w:val="bullet"/>
      <w:lvlText w:val=""/>
      <w:lvlJc w:val="left"/>
      <w:pPr>
        <w:ind w:left="720" w:hanging="360"/>
      </w:pPr>
      <w:rPr>
        <w:rFonts w:ascii="Wingdings" w:hAnsi="Wingdings"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num w:numId="1" w16cid:durableId="434985116">
    <w:abstractNumId w:val="27"/>
  </w:num>
  <w:num w:numId="2" w16cid:durableId="1034114554">
    <w:abstractNumId w:val="14"/>
  </w:num>
  <w:num w:numId="3" w16cid:durableId="911742139">
    <w:abstractNumId w:val="2"/>
  </w:num>
  <w:num w:numId="4" w16cid:durableId="24065890">
    <w:abstractNumId w:val="21"/>
  </w:num>
  <w:num w:numId="5" w16cid:durableId="740711696">
    <w:abstractNumId w:val="25"/>
  </w:num>
  <w:num w:numId="6" w16cid:durableId="1386294127">
    <w:abstractNumId w:val="29"/>
  </w:num>
  <w:num w:numId="7" w16cid:durableId="605189449">
    <w:abstractNumId w:val="15"/>
  </w:num>
  <w:num w:numId="8" w16cid:durableId="189418688">
    <w:abstractNumId w:val="4"/>
  </w:num>
  <w:num w:numId="9" w16cid:durableId="1766267430">
    <w:abstractNumId w:val="28"/>
  </w:num>
  <w:num w:numId="10" w16cid:durableId="664629711">
    <w:abstractNumId w:val="32"/>
  </w:num>
  <w:num w:numId="11" w16cid:durableId="1230115682">
    <w:abstractNumId w:val="17"/>
  </w:num>
  <w:num w:numId="12" w16cid:durableId="1862820458">
    <w:abstractNumId w:val="8"/>
  </w:num>
  <w:num w:numId="13" w16cid:durableId="695889212">
    <w:abstractNumId w:val="31"/>
  </w:num>
  <w:num w:numId="14" w16cid:durableId="306591839">
    <w:abstractNumId w:val="6"/>
  </w:num>
  <w:num w:numId="15" w16cid:durableId="1140272847">
    <w:abstractNumId w:val="13"/>
  </w:num>
  <w:num w:numId="16" w16cid:durableId="496531551">
    <w:abstractNumId w:val="16"/>
  </w:num>
  <w:num w:numId="17" w16cid:durableId="1704385">
    <w:abstractNumId w:val="3"/>
  </w:num>
  <w:num w:numId="18" w16cid:durableId="866412433">
    <w:abstractNumId w:val="30"/>
  </w:num>
  <w:num w:numId="19" w16cid:durableId="1766725356">
    <w:abstractNumId w:val="11"/>
  </w:num>
  <w:num w:numId="20" w16cid:durableId="660811281">
    <w:abstractNumId w:val="0"/>
  </w:num>
  <w:num w:numId="21" w16cid:durableId="72748171">
    <w:abstractNumId w:val="20"/>
  </w:num>
  <w:num w:numId="22" w16cid:durableId="1772704459">
    <w:abstractNumId w:val="7"/>
  </w:num>
  <w:num w:numId="23" w16cid:durableId="1351838438">
    <w:abstractNumId w:val="23"/>
  </w:num>
  <w:num w:numId="24" w16cid:durableId="2089767223">
    <w:abstractNumId w:val="1"/>
  </w:num>
  <w:num w:numId="25" w16cid:durableId="239142128">
    <w:abstractNumId w:val="19"/>
  </w:num>
  <w:num w:numId="26" w16cid:durableId="746270057">
    <w:abstractNumId w:val="18"/>
  </w:num>
  <w:num w:numId="27" w16cid:durableId="2145660123">
    <w:abstractNumId w:val="5"/>
  </w:num>
  <w:num w:numId="28" w16cid:durableId="1144741876">
    <w:abstractNumId w:val="24"/>
  </w:num>
  <w:num w:numId="29" w16cid:durableId="1664165814">
    <w:abstractNumId w:val="12"/>
  </w:num>
  <w:num w:numId="30" w16cid:durableId="611401692">
    <w:abstractNumId w:val="10"/>
  </w:num>
  <w:num w:numId="31" w16cid:durableId="1047683392">
    <w:abstractNumId w:val="26"/>
  </w:num>
  <w:num w:numId="32" w16cid:durableId="293412354">
    <w:abstractNumId w:val="9"/>
  </w:num>
  <w:num w:numId="33" w16cid:durableId="488710798">
    <w:abstractNumId w:val="22"/>
  </w:num>
  <w:num w:numId="34" w16cid:durableId="1473478423">
    <w:abstractNumId w:val="33"/>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displayBackgroundShape/>
  <w:proofState w:spelling="clean"/>
  <w:attachedTemplate r:id="rId1"/>
  <w:defaultTabStop w:val="720"/>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DF1CAC"/>
    <w:rsid w:val="00023028"/>
    <w:rsid w:val="0003145E"/>
    <w:rsid w:val="00033B0F"/>
    <w:rsid w:val="0004701F"/>
    <w:rsid w:val="0008629C"/>
    <w:rsid w:val="000A30C1"/>
    <w:rsid w:val="000A39E7"/>
    <w:rsid w:val="000C22B6"/>
    <w:rsid w:val="000C24B5"/>
    <w:rsid w:val="000C354C"/>
    <w:rsid w:val="000C5D90"/>
    <w:rsid w:val="000C71EB"/>
    <w:rsid w:val="000D3C1C"/>
    <w:rsid w:val="000E7471"/>
    <w:rsid w:val="000F6BF4"/>
    <w:rsid w:val="00154930"/>
    <w:rsid w:val="0017200D"/>
    <w:rsid w:val="001A5740"/>
    <w:rsid w:val="001E2D52"/>
    <w:rsid w:val="00200166"/>
    <w:rsid w:val="00230A1A"/>
    <w:rsid w:val="00240102"/>
    <w:rsid w:val="00255DD9"/>
    <w:rsid w:val="00260A98"/>
    <w:rsid w:val="00262DF4"/>
    <w:rsid w:val="0026436F"/>
    <w:rsid w:val="0029117D"/>
    <w:rsid w:val="002A21D6"/>
    <w:rsid w:val="002A5EF3"/>
    <w:rsid w:val="002C32A9"/>
    <w:rsid w:val="002D1CE8"/>
    <w:rsid w:val="002D53F5"/>
    <w:rsid w:val="00302D29"/>
    <w:rsid w:val="003034C4"/>
    <w:rsid w:val="003113BE"/>
    <w:rsid w:val="00322B80"/>
    <w:rsid w:val="00340673"/>
    <w:rsid w:val="00373B7C"/>
    <w:rsid w:val="00401501"/>
    <w:rsid w:val="0044592D"/>
    <w:rsid w:val="004A47FD"/>
    <w:rsid w:val="004C5942"/>
    <w:rsid w:val="004D08BE"/>
    <w:rsid w:val="004D22DD"/>
    <w:rsid w:val="004F680A"/>
    <w:rsid w:val="005230AD"/>
    <w:rsid w:val="00526603"/>
    <w:rsid w:val="0059203B"/>
    <w:rsid w:val="005B1F93"/>
    <w:rsid w:val="005B33C2"/>
    <w:rsid w:val="005B4829"/>
    <w:rsid w:val="005C0C12"/>
    <w:rsid w:val="005C485E"/>
    <w:rsid w:val="005D7784"/>
    <w:rsid w:val="005E08E0"/>
    <w:rsid w:val="00641B8E"/>
    <w:rsid w:val="00643410"/>
    <w:rsid w:val="006651B6"/>
    <w:rsid w:val="006A0779"/>
    <w:rsid w:val="006D0B8D"/>
    <w:rsid w:val="00721ADA"/>
    <w:rsid w:val="00725654"/>
    <w:rsid w:val="00735927"/>
    <w:rsid w:val="00740D45"/>
    <w:rsid w:val="0076195B"/>
    <w:rsid w:val="007670EE"/>
    <w:rsid w:val="00774EFE"/>
    <w:rsid w:val="007A5BAE"/>
    <w:rsid w:val="007A6988"/>
    <w:rsid w:val="007B42A3"/>
    <w:rsid w:val="007B7132"/>
    <w:rsid w:val="007C4BB3"/>
    <w:rsid w:val="007C5FE1"/>
    <w:rsid w:val="0081031E"/>
    <w:rsid w:val="00822EE6"/>
    <w:rsid w:val="00831FF9"/>
    <w:rsid w:val="0083436F"/>
    <w:rsid w:val="0083534A"/>
    <w:rsid w:val="008446AF"/>
    <w:rsid w:val="00856BB0"/>
    <w:rsid w:val="00865A3A"/>
    <w:rsid w:val="00875158"/>
    <w:rsid w:val="008941B9"/>
    <w:rsid w:val="00895A8C"/>
    <w:rsid w:val="008B09D0"/>
    <w:rsid w:val="008B2CB7"/>
    <w:rsid w:val="008D4ED4"/>
    <w:rsid w:val="008F2A2C"/>
    <w:rsid w:val="00901D09"/>
    <w:rsid w:val="009023EC"/>
    <w:rsid w:val="0090384F"/>
    <w:rsid w:val="0091784B"/>
    <w:rsid w:val="009604BD"/>
    <w:rsid w:val="00960A6B"/>
    <w:rsid w:val="009640F8"/>
    <w:rsid w:val="00997790"/>
    <w:rsid w:val="009A36D7"/>
    <w:rsid w:val="00A17796"/>
    <w:rsid w:val="00A50E5B"/>
    <w:rsid w:val="00A67F98"/>
    <w:rsid w:val="00A71C97"/>
    <w:rsid w:val="00A7453A"/>
    <w:rsid w:val="00A82C1A"/>
    <w:rsid w:val="00AB6C3B"/>
    <w:rsid w:val="00AC7CB9"/>
    <w:rsid w:val="00AD6FE9"/>
    <w:rsid w:val="00B101CB"/>
    <w:rsid w:val="00B26AD5"/>
    <w:rsid w:val="00B35ACB"/>
    <w:rsid w:val="00B72710"/>
    <w:rsid w:val="00BE3DC9"/>
    <w:rsid w:val="00BE7DD3"/>
    <w:rsid w:val="00BF61C9"/>
    <w:rsid w:val="00C15F5A"/>
    <w:rsid w:val="00C26AED"/>
    <w:rsid w:val="00C45B29"/>
    <w:rsid w:val="00C52B27"/>
    <w:rsid w:val="00C6559E"/>
    <w:rsid w:val="00C71C57"/>
    <w:rsid w:val="00C84D08"/>
    <w:rsid w:val="00C86803"/>
    <w:rsid w:val="00CB5B65"/>
    <w:rsid w:val="00CC5162"/>
    <w:rsid w:val="00D13012"/>
    <w:rsid w:val="00D36C6C"/>
    <w:rsid w:val="00D426B4"/>
    <w:rsid w:val="00D70138"/>
    <w:rsid w:val="00D75D58"/>
    <w:rsid w:val="00D9142D"/>
    <w:rsid w:val="00D92D3F"/>
    <w:rsid w:val="00D95CEA"/>
    <w:rsid w:val="00DC7581"/>
    <w:rsid w:val="00DD217F"/>
    <w:rsid w:val="00DD544D"/>
    <w:rsid w:val="00DF1CAC"/>
    <w:rsid w:val="00E01EF7"/>
    <w:rsid w:val="00E126AF"/>
    <w:rsid w:val="00E33574"/>
    <w:rsid w:val="00E4554B"/>
    <w:rsid w:val="00E82C26"/>
    <w:rsid w:val="00EE0C17"/>
    <w:rsid w:val="00EE5B1D"/>
    <w:rsid w:val="00F039B6"/>
    <w:rsid w:val="00F2313B"/>
    <w:rsid w:val="00F25148"/>
    <w:rsid w:val="00F3559B"/>
    <w:rsid w:val="00F50099"/>
    <w:rsid w:val="00F67F7C"/>
    <w:rsid w:val="00F827ED"/>
    <w:rsid w:val="00F92305"/>
    <w:rsid w:val="00FD1F4B"/>
    <w:rsid w:val="00FF571F"/>
  </w:rsids>
  <m:mathPr>
    <m:mathFont m:val="Cambria Math"/>
    <m:brkBin m:val="before"/>
    <m:brkBinSub m:val="--"/>
    <m:smallFrac m:val="0"/>
    <m:dispDef/>
    <m:lMargin m:val="0"/>
    <m:rMargin m:val="0"/>
    <m:defJc m:val="centerGroup"/>
    <m:wrapIndent m:val="1440"/>
    <m:intLim m:val="subSup"/>
    <m:naryLim m:val="undOvr"/>
  </m:mathPr>
  <w:themeFontLang w:val="en-GB"/>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3EA688A5"/>
  <w15:chartTrackingRefBased/>
  <w15:docId w15:val="{E9A66A0E-B8B2-4AB6-A637-F3F784F34ADC}"/>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kern w:val="2"/>
        <w:sz w:val="22"/>
        <w:szCs w:val="22"/>
        <w:lang w:val="en-GB" w:eastAsia="en-US" w:bidi="ar-SA"/>
        <w14:ligatures w14:val="standardContextual"/>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0"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0"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154930"/>
    <w:rPr>
      <w:rFonts w:ascii="Verdana" w:hAnsi="Verdana"/>
    </w:rPr>
  </w:style>
  <w:style w:type="paragraph" w:styleId="Heading1">
    <w:name w:val="heading 1"/>
    <w:basedOn w:val="Normal"/>
    <w:next w:val="Normal"/>
    <w:link w:val="Heading1Char"/>
    <w:qFormat/>
    <w:rsid w:val="004A47FD"/>
    <w:pPr>
      <w:keepNext/>
      <w:keepLines/>
      <w:spacing w:before="360" w:after="80"/>
      <w:outlineLvl w:val="0"/>
    </w:pPr>
    <w:rPr>
      <w:rFonts w:asciiTheme="majorHAnsi" w:eastAsiaTheme="majorEastAsia" w:hAnsiTheme="majorHAnsi" w:cstheme="majorBidi"/>
      <w:color w:val="E65B24" w:themeColor="accent1"/>
      <w:sz w:val="40"/>
      <w:szCs w:val="40"/>
    </w:rPr>
  </w:style>
  <w:style w:type="paragraph" w:styleId="Heading2">
    <w:name w:val="heading 2"/>
    <w:basedOn w:val="Normal"/>
    <w:next w:val="Normal"/>
    <w:link w:val="Heading2Char"/>
    <w:uiPriority w:val="9"/>
    <w:unhideWhenUsed/>
    <w:qFormat/>
    <w:rsid w:val="00875158"/>
    <w:pPr>
      <w:keepNext/>
      <w:keepLines/>
      <w:spacing w:before="160" w:after="80"/>
      <w:outlineLvl w:val="1"/>
    </w:pPr>
    <w:rPr>
      <w:rFonts w:asciiTheme="majorHAnsi" w:eastAsiaTheme="majorEastAsia" w:hAnsiTheme="majorHAnsi" w:cstheme="majorBidi"/>
      <w:color w:val="B24114" w:themeColor="accent1" w:themeShade="BF"/>
      <w:sz w:val="32"/>
      <w:szCs w:val="32"/>
    </w:rPr>
  </w:style>
  <w:style w:type="paragraph" w:styleId="Heading3">
    <w:name w:val="heading 3"/>
    <w:basedOn w:val="Normal"/>
    <w:next w:val="Normal"/>
    <w:link w:val="Heading3Char"/>
    <w:uiPriority w:val="9"/>
    <w:semiHidden/>
    <w:unhideWhenUsed/>
    <w:qFormat/>
    <w:rsid w:val="00875158"/>
    <w:pPr>
      <w:keepNext/>
      <w:keepLines/>
      <w:spacing w:before="160" w:after="80"/>
      <w:outlineLvl w:val="2"/>
    </w:pPr>
    <w:rPr>
      <w:rFonts w:asciiTheme="minorHAnsi" w:eastAsiaTheme="majorEastAsia" w:hAnsiTheme="minorHAnsi" w:cstheme="majorBidi"/>
      <w:color w:val="B24114" w:themeColor="accent1" w:themeShade="BF"/>
      <w:sz w:val="28"/>
      <w:szCs w:val="28"/>
    </w:rPr>
  </w:style>
  <w:style w:type="paragraph" w:styleId="Heading4">
    <w:name w:val="heading 4"/>
    <w:basedOn w:val="Normal"/>
    <w:next w:val="Normal"/>
    <w:link w:val="Heading4Char"/>
    <w:uiPriority w:val="9"/>
    <w:semiHidden/>
    <w:unhideWhenUsed/>
    <w:qFormat/>
    <w:rsid w:val="00875158"/>
    <w:pPr>
      <w:keepNext/>
      <w:keepLines/>
      <w:spacing w:before="80" w:after="40"/>
      <w:outlineLvl w:val="3"/>
    </w:pPr>
    <w:rPr>
      <w:rFonts w:asciiTheme="minorHAnsi" w:eastAsiaTheme="majorEastAsia" w:hAnsiTheme="minorHAnsi" w:cstheme="majorBidi"/>
      <w:i/>
      <w:iCs/>
      <w:color w:val="B24114" w:themeColor="accent1" w:themeShade="BF"/>
    </w:rPr>
  </w:style>
  <w:style w:type="paragraph" w:styleId="Heading5">
    <w:name w:val="heading 5"/>
    <w:basedOn w:val="Normal"/>
    <w:next w:val="Normal"/>
    <w:link w:val="Heading5Char"/>
    <w:uiPriority w:val="9"/>
    <w:semiHidden/>
    <w:unhideWhenUsed/>
    <w:qFormat/>
    <w:rsid w:val="00875158"/>
    <w:pPr>
      <w:keepNext/>
      <w:keepLines/>
      <w:spacing w:before="80" w:after="40"/>
      <w:outlineLvl w:val="4"/>
    </w:pPr>
    <w:rPr>
      <w:rFonts w:asciiTheme="minorHAnsi" w:eastAsiaTheme="majorEastAsia" w:hAnsiTheme="minorHAnsi" w:cstheme="majorBidi"/>
      <w:color w:val="B24114" w:themeColor="accent1" w:themeShade="BF"/>
    </w:rPr>
  </w:style>
  <w:style w:type="paragraph" w:styleId="Heading6">
    <w:name w:val="heading 6"/>
    <w:basedOn w:val="Normal"/>
    <w:next w:val="Normal"/>
    <w:link w:val="Heading6Char"/>
    <w:uiPriority w:val="9"/>
    <w:semiHidden/>
    <w:unhideWhenUsed/>
    <w:qFormat/>
    <w:rsid w:val="00875158"/>
    <w:pPr>
      <w:keepNext/>
      <w:keepLines/>
      <w:spacing w:before="40" w:after="0"/>
      <w:outlineLvl w:val="5"/>
    </w:pPr>
    <w:rPr>
      <w:rFonts w:asciiTheme="minorHAnsi" w:eastAsiaTheme="majorEastAsia" w:hAnsiTheme="minorHAnsi" w:cstheme="majorBidi"/>
      <w:i/>
      <w:iCs/>
      <w:color w:val="595959" w:themeColor="text1" w:themeTint="A6"/>
    </w:rPr>
  </w:style>
  <w:style w:type="paragraph" w:styleId="Heading7">
    <w:name w:val="heading 7"/>
    <w:basedOn w:val="Normal"/>
    <w:next w:val="Normal"/>
    <w:link w:val="Heading7Char"/>
    <w:uiPriority w:val="9"/>
    <w:semiHidden/>
    <w:unhideWhenUsed/>
    <w:qFormat/>
    <w:rsid w:val="00875158"/>
    <w:pPr>
      <w:keepNext/>
      <w:keepLines/>
      <w:spacing w:before="40" w:after="0"/>
      <w:outlineLvl w:val="6"/>
    </w:pPr>
    <w:rPr>
      <w:rFonts w:asciiTheme="minorHAnsi" w:eastAsiaTheme="majorEastAsia" w:hAnsiTheme="minorHAnsi" w:cstheme="majorBidi"/>
      <w:color w:val="595959" w:themeColor="text1" w:themeTint="A6"/>
    </w:rPr>
  </w:style>
  <w:style w:type="paragraph" w:styleId="Heading8">
    <w:name w:val="heading 8"/>
    <w:basedOn w:val="Normal"/>
    <w:next w:val="Normal"/>
    <w:link w:val="Heading8Char"/>
    <w:uiPriority w:val="9"/>
    <w:semiHidden/>
    <w:unhideWhenUsed/>
    <w:qFormat/>
    <w:rsid w:val="00875158"/>
    <w:pPr>
      <w:keepNext/>
      <w:keepLines/>
      <w:spacing w:after="0"/>
      <w:outlineLvl w:val="7"/>
    </w:pPr>
    <w:rPr>
      <w:rFonts w:asciiTheme="minorHAnsi" w:eastAsiaTheme="majorEastAsia" w:hAnsiTheme="minorHAnsi" w:cstheme="majorBidi"/>
      <w:i/>
      <w:iCs/>
      <w:color w:val="272727" w:themeColor="text1" w:themeTint="D8"/>
    </w:rPr>
  </w:style>
  <w:style w:type="paragraph" w:styleId="Heading9">
    <w:name w:val="heading 9"/>
    <w:basedOn w:val="Normal"/>
    <w:next w:val="Normal"/>
    <w:link w:val="Heading9Char"/>
    <w:uiPriority w:val="9"/>
    <w:semiHidden/>
    <w:unhideWhenUsed/>
    <w:qFormat/>
    <w:rsid w:val="00875158"/>
    <w:pPr>
      <w:keepNext/>
      <w:keepLines/>
      <w:spacing w:after="0"/>
      <w:outlineLvl w:val="8"/>
    </w:pPr>
    <w:rPr>
      <w:rFonts w:asciiTheme="minorHAnsi" w:eastAsiaTheme="majorEastAsia" w:hAnsiTheme="minorHAnsi" w:cstheme="majorBidi"/>
      <w:color w:val="272727" w:themeColor="text1" w:themeTint="D8"/>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table" w:customStyle="1" w:styleId="CalicoHomesTable">
    <w:name w:val="Calico Homes Table"/>
    <w:basedOn w:val="TableNormal"/>
    <w:uiPriority w:val="99"/>
    <w:rsid w:val="007C5FE1"/>
    <w:pPr>
      <w:spacing w:after="0" w:line="240" w:lineRule="auto"/>
    </w:pPr>
    <w:tblPr/>
  </w:style>
  <w:style w:type="character" w:customStyle="1" w:styleId="Heading1Char">
    <w:name w:val="Heading 1 Char"/>
    <w:basedOn w:val="DefaultParagraphFont"/>
    <w:link w:val="Heading1"/>
    <w:rsid w:val="004A47FD"/>
    <w:rPr>
      <w:rFonts w:asciiTheme="majorHAnsi" w:eastAsiaTheme="majorEastAsia" w:hAnsiTheme="majorHAnsi" w:cstheme="majorBidi"/>
      <w:color w:val="E65B24" w:themeColor="accent1"/>
      <w:sz w:val="40"/>
      <w:szCs w:val="40"/>
    </w:rPr>
  </w:style>
  <w:style w:type="character" w:customStyle="1" w:styleId="Heading2Char">
    <w:name w:val="Heading 2 Char"/>
    <w:basedOn w:val="DefaultParagraphFont"/>
    <w:link w:val="Heading2"/>
    <w:uiPriority w:val="9"/>
    <w:rsid w:val="00875158"/>
    <w:rPr>
      <w:rFonts w:asciiTheme="majorHAnsi" w:eastAsiaTheme="majorEastAsia" w:hAnsiTheme="majorHAnsi" w:cstheme="majorBidi"/>
      <w:color w:val="B24114" w:themeColor="accent1" w:themeShade="BF"/>
      <w:sz w:val="32"/>
      <w:szCs w:val="32"/>
    </w:rPr>
  </w:style>
  <w:style w:type="character" w:customStyle="1" w:styleId="Heading3Char">
    <w:name w:val="Heading 3 Char"/>
    <w:basedOn w:val="DefaultParagraphFont"/>
    <w:link w:val="Heading3"/>
    <w:uiPriority w:val="9"/>
    <w:semiHidden/>
    <w:rsid w:val="00875158"/>
    <w:rPr>
      <w:rFonts w:eastAsiaTheme="majorEastAsia" w:cstheme="majorBidi"/>
      <w:color w:val="B24114" w:themeColor="accent1" w:themeShade="BF"/>
      <w:sz w:val="28"/>
      <w:szCs w:val="28"/>
    </w:rPr>
  </w:style>
  <w:style w:type="character" w:customStyle="1" w:styleId="Heading4Char">
    <w:name w:val="Heading 4 Char"/>
    <w:basedOn w:val="DefaultParagraphFont"/>
    <w:link w:val="Heading4"/>
    <w:uiPriority w:val="9"/>
    <w:semiHidden/>
    <w:rsid w:val="00875158"/>
    <w:rPr>
      <w:rFonts w:eastAsiaTheme="majorEastAsia" w:cstheme="majorBidi"/>
      <w:i/>
      <w:iCs/>
      <w:color w:val="B24114" w:themeColor="accent1" w:themeShade="BF"/>
    </w:rPr>
  </w:style>
  <w:style w:type="character" w:customStyle="1" w:styleId="Heading5Char">
    <w:name w:val="Heading 5 Char"/>
    <w:basedOn w:val="DefaultParagraphFont"/>
    <w:link w:val="Heading5"/>
    <w:uiPriority w:val="9"/>
    <w:semiHidden/>
    <w:rsid w:val="00875158"/>
    <w:rPr>
      <w:rFonts w:eastAsiaTheme="majorEastAsia" w:cstheme="majorBidi"/>
      <w:color w:val="B24114" w:themeColor="accent1" w:themeShade="BF"/>
    </w:rPr>
  </w:style>
  <w:style w:type="character" w:customStyle="1" w:styleId="Heading6Char">
    <w:name w:val="Heading 6 Char"/>
    <w:basedOn w:val="DefaultParagraphFont"/>
    <w:link w:val="Heading6"/>
    <w:uiPriority w:val="9"/>
    <w:semiHidden/>
    <w:rsid w:val="00875158"/>
    <w:rPr>
      <w:rFonts w:eastAsiaTheme="majorEastAsia" w:cstheme="majorBidi"/>
      <w:i/>
      <w:iCs/>
      <w:color w:val="595959" w:themeColor="text1" w:themeTint="A6"/>
    </w:rPr>
  </w:style>
  <w:style w:type="character" w:customStyle="1" w:styleId="Heading7Char">
    <w:name w:val="Heading 7 Char"/>
    <w:basedOn w:val="DefaultParagraphFont"/>
    <w:link w:val="Heading7"/>
    <w:uiPriority w:val="9"/>
    <w:semiHidden/>
    <w:rsid w:val="00875158"/>
    <w:rPr>
      <w:rFonts w:eastAsiaTheme="majorEastAsia" w:cstheme="majorBidi"/>
      <w:color w:val="595959" w:themeColor="text1" w:themeTint="A6"/>
    </w:rPr>
  </w:style>
  <w:style w:type="character" w:customStyle="1" w:styleId="Heading8Char">
    <w:name w:val="Heading 8 Char"/>
    <w:basedOn w:val="DefaultParagraphFont"/>
    <w:link w:val="Heading8"/>
    <w:uiPriority w:val="9"/>
    <w:semiHidden/>
    <w:rsid w:val="00875158"/>
    <w:rPr>
      <w:rFonts w:eastAsiaTheme="majorEastAsia" w:cstheme="majorBidi"/>
      <w:i/>
      <w:iCs/>
      <w:color w:val="272727" w:themeColor="text1" w:themeTint="D8"/>
    </w:rPr>
  </w:style>
  <w:style w:type="character" w:customStyle="1" w:styleId="Heading9Char">
    <w:name w:val="Heading 9 Char"/>
    <w:basedOn w:val="DefaultParagraphFont"/>
    <w:link w:val="Heading9"/>
    <w:uiPriority w:val="9"/>
    <w:semiHidden/>
    <w:rsid w:val="00875158"/>
    <w:rPr>
      <w:rFonts w:eastAsiaTheme="majorEastAsia" w:cstheme="majorBidi"/>
      <w:color w:val="272727" w:themeColor="text1" w:themeTint="D8"/>
    </w:rPr>
  </w:style>
  <w:style w:type="paragraph" w:styleId="Title">
    <w:name w:val="Title"/>
    <w:basedOn w:val="Normal"/>
    <w:next w:val="Normal"/>
    <w:link w:val="TitleChar"/>
    <w:qFormat/>
    <w:rsid w:val="00875158"/>
    <w:pPr>
      <w:spacing w:after="80" w:line="240" w:lineRule="auto"/>
      <w:contextualSpacing/>
    </w:pPr>
    <w:rPr>
      <w:rFonts w:asciiTheme="majorHAnsi" w:eastAsiaTheme="majorEastAsia" w:hAnsiTheme="majorHAnsi" w:cstheme="majorBidi"/>
      <w:spacing w:val="-10"/>
      <w:kern w:val="28"/>
      <w:sz w:val="56"/>
      <w:szCs w:val="56"/>
    </w:rPr>
  </w:style>
  <w:style w:type="character" w:customStyle="1" w:styleId="TitleChar">
    <w:name w:val="Title Char"/>
    <w:basedOn w:val="DefaultParagraphFont"/>
    <w:link w:val="Title"/>
    <w:rsid w:val="00875158"/>
    <w:rPr>
      <w:rFonts w:asciiTheme="majorHAnsi" w:eastAsiaTheme="majorEastAsia" w:hAnsiTheme="majorHAnsi" w:cstheme="majorBidi"/>
      <w:spacing w:val="-10"/>
      <w:kern w:val="28"/>
      <w:sz w:val="56"/>
      <w:szCs w:val="56"/>
    </w:rPr>
  </w:style>
  <w:style w:type="paragraph" w:styleId="Subtitle">
    <w:name w:val="Subtitle"/>
    <w:aliases w:val="SectionHeader"/>
    <w:basedOn w:val="Normal"/>
    <w:next w:val="Normal"/>
    <w:link w:val="SubtitleChar"/>
    <w:qFormat/>
    <w:rsid w:val="00875158"/>
    <w:pPr>
      <w:numPr>
        <w:ilvl w:val="1"/>
      </w:numPr>
    </w:pPr>
    <w:rPr>
      <w:rFonts w:asciiTheme="minorHAnsi" w:eastAsiaTheme="majorEastAsia" w:hAnsiTheme="minorHAnsi" w:cstheme="majorBidi"/>
      <w:color w:val="595959" w:themeColor="text1" w:themeTint="A6"/>
      <w:spacing w:val="15"/>
      <w:sz w:val="28"/>
      <w:szCs w:val="28"/>
    </w:rPr>
  </w:style>
  <w:style w:type="character" w:customStyle="1" w:styleId="SubtitleChar">
    <w:name w:val="Subtitle Char"/>
    <w:aliases w:val="SectionHeader Char"/>
    <w:basedOn w:val="DefaultParagraphFont"/>
    <w:link w:val="Subtitle"/>
    <w:rsid w:val="00875158"/>
    <w:rPr>
      <w:rFonts w:eastAsiaTheme="majorEastAsia" w:cstheme="majorBidi"/>
      <w:color w:val="595959" w:themeColor="text1" w:themeTint="A6"/>
      <w:spacing w:val="15"/>
      <w:sz w:val="28"/>
      <w:szCs w:val="28"/>
    </w:rPr>
  </w:style>
  <w:style w:type="paragraph" w:styleId="Quote">
    <w:name w:val="Quote"/>
    <w:basedOn w:val="Normal"/>
    <w:next w:val="Normal"/>
    <w:link w:val="QuoteChar"/>
    <w:uiPriority w:val="29"/>
    <w:qFormat/>
    <w:rsid w:val="00875158"/>
    <w:pPr>
      <w:spacing w:before="160"/>
      <w:jc w:val="center"/>
    </w:pPr>
    <w:rPr>
      <w:i/>
      <w:iCs/>
      <w:color w:val="404040" w:themeColor="text1" w:themeTint="BF"/>
    </w:rPr>
  </w:style>
  <w:style w:type="character" w:customStyle="1" w:styleId="QuoteChar">
    <w:name w:val="Quote Char"/>
    <w:basedOn w:val="DefaultParagraphFont"/>
    <w:link w:val="Quote"/>
    <w:uiPriority w:val="29"/>
    <w:rsid w:val="00875158"/>
    <w:rPr>
      <w:rFonts w:ascii="Verdana" w:hAnsi="Verdana"/>
      <w:i/>
      <w:iCs/>
      <w:color w:val="404040" w:themeColor="text1" w:themeTint="BF"/>
    </w:rPr>
  </w:style>
  <w:style w:type="paragraph" w:styleId="ListParagraph">
    <w:name w:val="List Paragraph"/>
    <w:basedOn w:val="Normal"/>
    <w:link w:val="ListParagraphChar"/>
    <w:uiPriority w:val="34"/>
    <w:qFormat/>
    <w:rsid w:val="00875158"/>
    <w:pPr>
      <w:ind w:left="720"/>
      <w:contextualSpacing/>
    </w:pPr>
  </w:style>
  <w:style w:type="character" w:styleId="IntenseEmphasis">
    <w:name w:val="Intense Emphasis"/>
    <w:basedOn w:val="DefaultParagraphFont"/>
    <w:uiPriority w:val="21"/>
    <w:qFormat/>
    <w:rsid w:val="00875158"/>
    <w:rPr>
      <w:i/>
      <w:iCs/>
      <w:color w:val="B24114" w:themeColor="accent1" w:themeShade="BF"/>
    </w:rPr>
  </w:style>
  <w:style w:type="paragraph" w:styleId="IntenseQuote">
    <w:name w:val="Intense Quote"/>
    <w:basedOn w:val="Normal"/>
    <w:next w:val="Normal"/>
    <w:link w:val="IntenseQuoteChar"/>
    <w:uiPriority w:val="30"/>
    <w:qFormat/>
    <w:rsid w:val="00875158"/>
    <w:pPr>
      <w:pBdr>
        <w:top w:val="single" w:sz="4" w:space="10" w:color="B24114" w:themeColor="accent1" w:themeShade="BF"/>
        <w:bottom w:val="single" w:sz="4" w:space="10" w:color="B24114" w:themeColor="accent1" w:themeShade="BF"/>
      </w:pBdr>
      <w:spacing w:before="360" w:after="360"/>
      <w:ind w:left="864" w:right="864"/>
      <w:jc w:val="center"/>
    </w:pPr>
    <w:rPr>
      <w:i/>
      <w:iCs/>
      <w:color w:val="B24114" w:themeColor="accent1" w:themeShade="BF"/>
    </w:rPr>
  </w:style>
  <w:style w:type="character" w:customStyle="1" w:styleId="IntenseQuoteChar">
    <w:name w:val="Intense Quote Char"/>
    <w:basedOn w:val="DefaultParagraphFont"/>
    <w:link w:val="IntenseQuote"/>
    <w:uiPriority w:val="30"/>
    <w:rsid w:val="00875158"/>
    <w:rPr>
      <w:rFonts w:ascii="Verdana" w:hAnsi="Verdana"/>
      <w:i/>
      <w:iCs/>
      <w:color w:val="B24114" w:themeColor="accent1" w:themeShade="BF"/>
    </w:rPr>
  </w:style>
  <w:style w:type="character" w:styleId="IntenseReference">
    <w:name w:val="Intense Reference"/>
    <w:basedOn w:val="DefaultParagraphFont"/>
    <w:uiPriority w:val="32"/>
    <w:qFormat/>
    <w:rsid w:val="00875158"/>
    <w:rPr>
      <w:b/>
      <w:bCs/>
      <w:smallCaps/>
      <w:color w:val="B24114" w:themeColor="accent1" w:themeShade="BF"/>
      <w:spacing w:val="5"/>
    </w:rPr>
  </w:style>
  <w:style w:type="paragraph" w:styleId="Header">
    <w:name w:val="header"/>
    <w:basedOn w:val="Normal"/>
    <w:link w:val="HeaderChar"/>
    <w:uiPriority w:val="99"/>
    <w:unhideWhenUsed/>
    <w:rsid w:val="00C71C57"/>
    <w:pPr>
      <w:tabs>
        <w:tab w:val="center" w:pos="4513"/>
        <w:tab w:val="right" w:pos="9026"/>
      </w:tabs>
      <w:spacing w:after="0" w:line="240" w:lineRule="auto"/>
    </w:pPr>
  </w:style>
  <w:style w:type="character" w:customStyle="1" w:styleId="HeaderChar">
    <w:name w:val="Header Char"/>
    <w:basedOn w:val="DefaultParagraphFont"/>
    <w:link w:val="Header"/>
    <w:uiPriority w:val="99"/>
    <w:rsid w:val="00C71C57"/>
    <w:rPr>
      <w:rFonts w:ascii="Verdana" w:hAnsi="Verdana"/>
    </w:rPr>
  </w:style>
  <w:style w:type="paragraph" w:styleId="Footer">
    <w:name w:val="footer"/>
    <w:basedOn w:val="Normal"/>
    <w:link w:val="FooterChar"/>
    <w:uiPriority w:val="99"/>
    <w:unhideWhenUsed/>
    <w:rsid w:val="00C71C57"/>
    <w:pPr>
      <w:tabs>
        <w:tab w:val="center" w:pos="4513"/>
        <w:tab w:val="right" w:pos="9026"/>
      </w:tabs>
      <w:spacing w:after="0" w:line="240" w:lineRule="auto"/>
    </w:pPr>
  </w:style>
  <w:style w:type="character" w:customStyle="1" w:styleId="FooterChar">
    <w:name w:val="Footer Char"/>
    <w:basedOn w:val="DefaultParagraphFont"/>
    <w:link w:val="Footer"/>
    <w:uiPriority w:val="99"/>
    <w:rsid w:val="00C71C57"/>
    <w:rPr>
      <w:rFonts w:ascii="Verdana" w:hAnsi="Verdana"/>
    </w:rPr>
  </w:style>
  <w:style w:type="paragraph" w:styleId="TOCHeading">
    <w:name w:val="TOC Heading"/>
    <w:basedOn w:val="Heading1"/>
    <w:next w:val="Normal"/>
    <w:uiPriority w:val="39"/>
    <w:unhideWhenUsed/>
    <w:qFormat/>
    <w:rsid w:val="00F67F7C"/>
    <w:pPr>
      <w:spacing w:before="240" w:after="0"/>
      <w:outlineLvl w:val="9"/>
    </w:pPr>
    <w:rPr>
      <w:color w:val="B24114" w:themeColor="accent1" w:themeShade="BF"/>
      <w:kern w:val="0"/>
      <w:sz w:val="32"/>
      <w:szCs w:val="32"/>
      <w:lang w:val="en-US"/>
      <w14:ligatures w14:val="none"/>
    </w:rPr>
  </w:style>
  <w:style w:type="paragraph" w:styleId="TOC1">
    <w:name w:val="toc 1"/>
    <w:basedOn w:val="Normal"/>
    <w:next w:val="Normal"/>
    <w:autoRedefine/>
    <w:uiPriority w:val="39"/>
    <w:unhideWhenUsed/>
    <w:rsid w:val="00F67F7C"/>
    <w:pPr>
      <w:spacing w:after="100"/>
    </w:pPr>
  </w:style>
  <w:style w:type="character" w:styleId="Hyperlink">
    <w:name w:val="Hyperlink"/>
    <w:basedOn w:val="DefaultParagraphFont"/>
    <w:uiPriority w:val="99"/>
    <w:unhideWhenUsed/>
    <w:rsid w:val="00F67F7C"/>
    <w:rPr>
      <w:color w:val="642B80" w:themeColor="hyperlink"/>
      <w:u w:val="single"/>
    </w:rPr>
  </w:style>
  <w:style w:type="table" w:styleId="TableGrid">
    <w:name w:val="Table Grid"/>
    <w:basedOn w:val="TableNormal"/>
    <w:uiPriority w:val="59"/>
    <w:rsid w:val="00BE3DC9"/>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PlaceholderText">
    <w:name w:val="Placeholder Text"/>
    <w:basedOn w:val="DefaultParagraphFont"/>
    <w:uiPriority w:val="99"/>
    <w:semiHidden/>
    <w:rsid w:val="00EE0C17"/>
    <w:rPr>
      <w:color w:val="666666"/>
    </w:rPr>
  </w:style>
  <w:style w:type="character" w:styleId="UnresolvedMention">
    <w:name w:val="Unresolved Mention"/>
    <w:basedOn w:val="DefaultParagraphFont"/>
    <w:uiPriority w:val="99"/>
    <w:semiHidden/>
    <w:unhideWhenUsed/>
    <w:rsid w:val="00E126AF"/>
    <w:rPr>
      <w:color w:val="605E5C"/>
      <w:shd w:val="clear" w:color="auto" w:fill="E1DFDD"/>
    </w:rPr>
  </w:style>
  <w:style w:type="paragraph" w:styleId="TOC2">
    <w:name w:val="toc 2"/>
    <w:basedOn w:val="Normal"/>
    <w:next w:val="Normal"/>
    <w:autoRedefine/>
    <w:uiPriority w:val="39"/>
    <w:unhideWhenUsed/>
    <w:rsid w:val="00C45B29"/>
    <w:pPr>
      <w:spacing w:after="100"/>
      <w:ind w:left="220"/>
    </w:pPr>
  </w:style>
  <w:style w:type="character" w:styleId="FollowedHyperlink">
    <w:name w:val="FollowedHyperlink"/>
    <w:basedOn w:val="DefaultParagraphFont"/>
    <w:uiPriority w:val="99"/>
    <w:semiHidden/>
    <w:unhideWhenUsed/>
    <w:rsid w:val="000A39E7"/>
    <w:rPr>
      <w:color w:val="875499" w:themeColor="followedHyperlink"/>
      <w:u w:val="single"/>
    </w:rPr>
  </w:style>
  <w:style w:type="paragraph" w:styleId="NoSpacing">
    <w:name w:val="No Spacing"/>
    <w:link w:val="NoSpacingChar"/>
    <w:uiPriority w:val="1"/>
    <w:qFormat/>
    <w:rsid w:val="00154930"/>
    <w:pPr>
      <w:spacing w:after="0" w:line="240" w:lineRule="auto"/>
    </w:pPr>
    <w:rPr>
      <w:kern w:val="0"/>
      <w14:ligatures w14:val="none"/>
    </w:rPr>
  </w:style>
  <w:style w:type="character" w:customStyle="1" w:styleId="ListParagraphChar">
    <w:name w:val="List Paragraph Char"/>
    <w:basedOn w:val="DefaultParagraphFont"/>
    <w:link w:val="ListParagraph"/>
    <w:uiPriority w:val="34"/>
    <w:rsid w:val="00A7453A"/>
    <w:rPr>
      <w:rFonts w:ascii="Verdana" w:hAnsi="Verdana"/>
    </w:rPr>
  </w:style>
  <w:style w:type="character" w:customStyle="1" w:styleId="NoSpacingChar">
    <w:name w:val="No Spacing Char"/>
    <w:basedOn w:val="DefaultParagraphFont"/>
    <w:link w:val="NoSpacing"/>
    <w:uiPriority w:val="1"/>
    <w:locked/>
    <w:rsid w:val="00A7453A"/>
    <w:rPr>
      <w:kern w:val="0"/>
      <w14:ligatures w14:val="none"/>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345836321">
      <w:bodyDiv w:val="1"/>
      <w:marLeft w:val="0"/>
      <w:marRight w:val="0"/>
      <w:marTop w:val="0"/>
      <w:marBottom w:val="0"/>
      <w:divBdr>
        <w:top w:val="none" w:sz="0" w:space="0" w:color="auto"/>
        <w:left w:val="none" w:sz="0" w:space="0" w:color="auto"/>
        <w:bottom w:val="none" w:sz="0" w:space="0" w:color="auto"/>
        <w:right w:val="none" w:sz="0" w:space="0" w:color="auto"/>
      </w:divBdr>
    </w:div>
    <w:div w:id="414320515">
      <w:bodyDiv w:val="1"/>
      <w:marLeft w:val="0"/>
      <w:marRight w:val="0"/>
      <w:marTop w:val="0"/>
      <w:marBottom w:val="0"/>
      <w:divBdr>
        <w:top w:val="none" w:sz="0" w:space="0" w:color="auto"/>
        <w:left w:val="none" w:sz="0" w:space="0" w:color="auto"/>
        <w:bottom w:val="none" w:sz="0" w:space="0" w:color="auto"/>
        <w:right w:val="none" w:sz="0" w:space="0" w:color="auto"/>
      </w:divBdr>
    </w:div>
    <w:div w:id="594048550">
      <w:bodyDiv w:val="1"/>
      <w:marLeft w:val="0"/>
      <w:marRight w:val="0"/>
      <w:marTop w:val="0"/>
      <w:marBottom w:val="0"/>
      <w:divBdr>
        <w:top w:val="none" w:sz="0" w:space="0" w:color="auto"/>
        <w:left w:val="none" w:sz="0" w:space="0" w:color="auto"/>
        <w:bottom w:val="none" w:sz="0" w:space="0" w:color="auto"/>
        <w:right w:val="none" w:sz="0" w:space="0" w:color="auto"/>
      </w:divBdr>
      <w:divsChild>
        <w:div w:id="359553668">
          <w:marLeft w:val="0"/>
          <w:marRight w:val="0"/>
          <w:marTop w:val="0"/>
          <w:marBottom w:val="0"/>
          <w:divBdr>
            <w:top w:val="none" w:sz="0" w:space="0" w:color="auto"/>
            <w:left w:val="none" w:sz="0" w:space="0" w:color="auto"/>
            <w:bottom w:val="none" w:sz="0" w:space="0" w:color="auto"/>
            <w:right w:val="none" w:sz="0" w:space="0" w:color="auto"/>
          </w:divBdr>
          <w:divsChild>
            <w:div w:id="1805849051">
              <w:marLeft w:val="0"/>
              <w:marRight w:val="0"/>
              <w:marTop w:val="0"/>
              <w:marBottom w:val="0"/>
              <w:divBdr>
                <w:top w:val="none" w:sz="0" w:space="0" w:color="auto"/>
                <w:left w:val="none" w:sz="0" w:space="0" w:color="auto"/>
                <w:bottom w:val="none" w:sz="0" w:space="0" w:color="auto"/>
                <w:right w:val="none" w:sz="0" w:space="0" w:color="auto"/>
              </w:divBdr>
              <w:divsChild>
                <w:div w:id="1925331988">
                  <w:marLeft w:val="0"/>
                  <w:marRight w:val="0"/>
                  <w:marTop w:val="0"/>
                  <w:marBottom w:val="0"/>
                  <w:divBdr>
                    <w:top w:val="none" w:sz="0" w:space="0" w:color="auto"/>
                    <w:left w:val="none" w:sz="0" w:space="0" w:color="auto"/>
                    <w:bottom w:val="none" w:sz="0" w:space="0" w:color="auto"/>
                    <w:right w:val="none" w:sz="0" w:space="0" w:color="auto"/>
                  </w:divBdr>
                  <w:divsChild>
                    <w:div w:id="55397057">
                      <w:marLeft w:val="0"/>
                      <w:marRight w:val="0"/>
                      <w:marTop w:val="0"/>
                      <w:marBottom w:val="0"/>
                      <w:divBdr>
                        <w:top w:val="none" w:sz="0" w:space="0" w:color="auto"/>
                        <w:left w:val="none" w:sz="0" w:space="0" w:color="auto"/>
                        <w:bottom w:val="none" w:sz="0" w:space="0" w:color="auto"/>
                        <w:right w:val="none" w:sz="0" w:space="0" w:color="auto"/>
                      </w:divBdr>
                      <w:divsChild>
                        <w:div w:id="781610956">
                          <w:marLeft w:val="0"/>
                          <w:marRight w:val="0"/>
                          <w:marTop w:val="0"/>
                          <w:marBottom w:val="0"/>
                          <w:divBdr>
                            <w:top w:val="none" w:sz="0" w:space="0" w:color="auto"/>
                            <w:left w:val="none" w:sz="0" w:space="0" w:color="auto"/>
                            <w:bottom w:val="none" w:sz="0" w:space="0" w:color="auto"/>
                            <w:right w:val="none" w:sz="0" w:space="0" w:color="auto"/>
                          </w:divBdr>
                          <w:divsChild>
                            <w:div w:id="103666459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 w:id="767311729">
      <w:bodyDiv w:val="1"/>
      <w:marLeft w:val="0"/>
      <w:marRight w:val="0"/>
      <w:marTop w:val="0"/>
      <w:marBottom w:val="0"/>
      <w:divBdr>
        <w:top w:val="none" w:sz="0" w:space="0" w:color="auto"/>
        <w:left w:val="none" w:sz="0" w:space="0" w:color="auto"/>
        <w:bottom w:val="none" w:sz="0" w:space="0" w:color="auto"/>
        <w:right w:val="none" w:sz="0" w:space="0" w:color="auto"/>
      </w:divBdr>
    </w:div>
    <w:div w:id="1596136877">
      <w:bodyDiv w:val="1"/>
      <w:marLeft w:val="0"/>
      <w:marRight w:val="0"/>
      <w:marTop w:val="0"/>
      <w:marBottom w:val="0"/>
      <w:divBdr>
        <w:top w:val="none" w:sz="0" w:space="0" w:color="auto"/>
        <w:left w:val="none" w:sz="0" w:space="0" w:color="auto"/>
        <w:bottom w:val="none" w:sz="0" w:space="0" w:color="auto"/>
        <w:right w:val="none" w:sz="0" w:space="0" w:color="auto"/>
      </w:divBdr>
      <w:divsChild>
        <w:div w:id="1213080150">
          <w:marLeft w:val="0"/>
          <w:marRight w:val="0"/>
          <w:marTop w:val="0"/>
          <w:marBottom w:val="0"/>
          <w:divBdr>
            <w:top w:val="none" w:sz="0" w:space="0" w:color="auto"/>
            <w:left w:val="none" w:sz="0" w:space="0" w:color="auto"/>
            <w:bottom w:val="none" w:sz="0" w:space="0" w:color="auto"/>
            <w:right w:val="none" w:sz="0" w:space="0" w:color="auto"/>
          </w:divBdr>
          <w:divsChild>
            <w:div w:id="1237782838">
              <w:marLeft w:val="0"/>
              <w:marRight w:val="0"/>
              <w:marTop w:val="0"/>
              <w:marBottom w:val="0"/>
              <w:divBdr>
                <w:top w:val="none" w:sz="0" w:space="0" w:color="auto"/>
                <w:left w:val="none" w:sz="0" w:space="0" w:color="auto"/>
                <w:bottom w:val="none" w:sz="0" w:space="0" w:color="auto"/>
                <w:right w:val="none" w:sz="0" w:space="0" w:color="auto"/>
              </w:divBdr>
              <w:divsChild>
                <w:div w:id="234513230">
                  <w:marLeft w:val="0"/>
                  <w:marRight w:val="0"/>
                  <w:marTop w:val="0"/>
                  <w:marBottom w:val="0"/>
                  <w:divBdr>
                    <w:top w:val="none" w:sz="0" w:space="0" w:color="auto"/>
                    <w:left w:val="none" w:sz="0" w:space="0" w:color="auto"/>
                    <w:bottom w:val="none" w:sz="0" w:space="0" w:color="auto"/>
                    <w:right w:val="none" w:sz="0" w:space="0" w:color="auto"/>
                  </w:divBdr>
                  <w:divsChild>
                    <w:div w:id="1541670065">
                      <w:marLeft w:val="0"/>
                      <w:marRight w:val="0"/>
                      <w:marTop w:val="0"/>
                      <w:marBottom w:val="0"/>
                      <w:divBdr>
                        <w:top w:val="none" w:sz="0" w:space="0" w:color="auto"/>
                        <w:left w:val="none" w:sz="0" w:space="0" w:color="auto"/>
                        <w:bottom w:val="none" w:sz="0" w:space="0" w:color="auto"/>
                        <w:right w:val="none" w:sz="0" w:space="0" w:color="auto"/>
                      </w:divBdr>
                      <w:divsChild>
                        <w:div w:id="1411847452">
                          <w:marLeft w:val="0"/>
                          <w:marRight w:val="0"/>
                          <w:marTop w:val="0"/>
                          <w:marBottom w:val="0"/>
                          <w:divBdr>
                            <w:top w:val="none" w:sz="0" w:space="0" w:color="auto"/>
                            <w:left w:val="none" w:sz="0" w:space="0" w:color="auto"/>
                            <w:bottom w:val="none" w:sz="0" w:space="0" w:color="auto"/>
                            <w:right w:val="none" w:sz="0" w:space="0" w:color="auto"/>
                          </w:divBdr>
                          <w:divsChild>
                            <w:div w:id="189361534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
  <w:optimizeForBrowser/>
  <w:allowPNG/>
</w:webSettings>
</file>

<file path=word/_rels/document.xml.rels><?xml version="1.0" encoding="UTF-8" standalone="yes"?>
<Relationships xmlns="http://schemas.openxmlformats.org/package/2006/relationships"><Relationship Id="rId8" Type="http://schemas.openxmlformats.org/officeDocument/2006/relationships/webSettings" Target="webSettings.xml"/><Relationship Id="rId13" Type="http://schemas.openxmlformats.org/officeDocument/2006/relationships/footer" Target="footer1.xml"/><Relationship Id="rId18" Type="http://schemas.microsoft.com/office/2007/relationships/diagramDrawing" Target="diagrams/drawing1.xml"/><Relationship Id="rId26" Type="http://schemas.openxmlformats.org/officeDocument/2006/relationships/fontTable" Target="fontTable.xml"/><Relationship Id="rId3" Type="http://schemas.openxmlformats.org/officeDocument/2006/relationships/customXml" Target="../customXml/item3.xml"/><Relationship Id="rId21" Type="http://schemas.openxmlformats.org/officeDocument/2006/relationships/diagramQuickStyle" Target="diagrams/quickStyle2.xml"/><Relationship Id="rId7" Type="http://schemas.openxmlformats.org/officeDocument/2006/relationships/settings" Target="settings.xml"/><Relationship Id="rId12" Type="http://schemas.openxmlformats.org/officeDocument/2006/relationships/image" Target="media/image2.png"/><Relationship Id="rId17" Type="http://schemas.openxmlformats.org/officeDocument/2006/relationships/diagramColors" Target="diagrams/colors1.xml"/><Relationship Id="rId25" Type="http://schemas.microsoft.com/office/2007/relationships/hdphoto" Target="media/hdphoto1.wdp"/><Relationship Id="rId2" Type="http://schemas.openxmlformats.org/officeDocument/2006/relationships/customXml" Target="../customXml/item2.xml"/><Relationship Id="rId16" Type="http://schemas.openxmlformats.org/officeDocument/2006/relationships/diagramQuickStyle" Target="diagrams/quickStyle1.xml"/><Relationship Id="rId20" Type="http://schemas.openxmlformats.org/officeDocument/2006/relationships/diagramLayout" Target="diagrams/layout2.xml"/><Relationship Id="rId1" Type="http://schemas.openxmlformats.org/officeDocument/2006/relationships/customXml" Target="../customXml/item1.xml"/><Relationship Id="rId6" Type="http://schemas.openxmlformats.org/officeDocument/2006/relationships/styles" Target="styles.xml"/><Relationship Id="rId11" Type="http://schemas.openxmlformats.org/officeDocument/2006/relationships/image" Target="media/image1.png"/><Relationship Id="rId24" Type="http://schemas.openxmlformats.org/officeDocument/2006/relationships/image" Target="media/image4.png"/><Relationship Id="rId5" Type="http://schemas.openxmlformats.org/officeDocument/2006/relationships/numbering" Target="numbering.xml"/><Relationship Id="rId15" Type="http://schemas.openxmlformats.org/officeDocument/2006/relationships/diagramLayout" Target="diagrams/layout1.xml"/><Relationship Id="rId23" Type="http://schemas.microsoft.com/office/2007/relationships/diagramDrawing" Target="diagrams/drawing2.xml"/><Relationship Id="rId28" Type="http://schemas.openxmlformats.org/officeDocument/2006/relationships/theme" Target="theme/theme1.xml"/><Relationship Id="rId10" Type="http://schemas.openxmlformats.org/officeDocument/2006/relationships/endnotes" Target="endnotes.xml"/><Relationship Id="rId19" Type="http://schemas.openxmlformats.org/officeDocument/2006/relationships/diagramData" Target="diagrams/data2.xml"/><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diagramData" Target="diagrams/data1.xml"/><Relationship Id="rId22" Type="http://schemas.openxmlformats.org/officeDocument/2006/relationships/diagramColors" Target="diagrams/colors2.xml"/><Relationship Id="rId27" Type="http://schemas.openxmlformats.org/officeDocument/2006/relationships/glossaryDocument" Target="glossary/document.xml"/></Relationships>
</file>

<file path=word/_rels/footer1.xml.rels><?xml version="1.0" encoding="UTF-8" standalone="yes"?>
<Relationships xmlns="http://schemas.openxmlformats.org/package/2006/relationships"><Relationship Id="rId1" Type="http://schemas.openxmlformats.org/officeDocument/2006/relationships/image" Target="media/image3.png"/></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aedge\OneDrive%20-%20CALICO%20GROUP%20LIMITED\Policy%20Template%20General.dotx" TargetMode="External"/></Relationships>
</file>

<file path=word/diagrams/colors1.xml><?xml version="1.0" encoding="utf-8"?>
<dgm:colorsDef xmlns:dgm="http://schemas.openxmlformats.org/drawingml/2006/diagram" xmlns:a="http://schemas.openxmlformats.org/drawingml/2006/main" uniqueId="urn:microsoft.com/office/officeart/2005/8/colors/accent1_2#1">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colors2.xml><?xml version="1.0" encoding="utf-8"?>
<dgm:colorsDef xmlns:dgm="http://schemas.openxmlformats.org/drawingml/2006/diagram" xmlns:a="http://schemas.openxmlformats.org/drawingml/2006/main" uniqueId="urn:microsoft.com/office/officeart/2005/8/colors/accent1_2#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data1.xml><?xml version="1.0" encoding="utf-8"?>
<dgm:dataModel xmlns:dgm="http://schemas.openxmlformats.org/drawingml/2006/diagram" xmlns:a="http://schemas.openxmlformats.org/drawingml/2006/main">
  <dgm:ptLst>
    <dgm:pt modelId="{9629BDE1-C697-4E87-B62B-DC8B801AF080}" type="doc">
      <dgm:prSet loTypeId="urn:microsoft.com/office/officeart/2005/8/layout/process1" loCatId="process" qsTypeId="urn:microsoft.com/office/officeart/2005/8/quickstyle/simple1#1" qsCatId="simple" csTypeId="urn:microsoft.com/office/officeart/2005/8/colors/accent1_2#1" csCatId="accent1" phldr="1"/>
      <dgm:spPr/>
    </dgm:pt>
    <dgm:pt modelId="{8D58FE9F-92B9-4E40-B36B-EAB5400D5A34}">
      <dgm:prSet phldrT="[Text]"/>
      <dgm:spPr/>
      <dgm:t>
        <a:bodyPr/>
        <a:lstStyle/>
        <a:p>
          <a:r>
            <a:rPr lang="en-GB" dirty="0"/>
            <a:t>SLT’s Safeguarding Leads</a:t>
          </a:r>
        </a:p>
      </dgm:t>
    </dgm:pt>
    <dgm:pt modelId="{5E5E9474-AD8E-4643-8B4B-1A5E868B7F8C}" type="parTrans" cxnId="{B89D1A4B-41DE-4572-B004-ED6502371BF6}">
      <dgm:prSet/>
      <dgm:spPr/>
      <dgm:t>
        <a:bodyPr/>
        <a:lstStyle/>
        <a:p>
          <a:endParaRPr lang="en-GB"/>
        </a:p>
      </dgm:t>
    </dgm:pt>
    <dgm:pt modelId="{7A46FD95-D453-46DA-B1C2-AD34DD93C349}" type="sibTrans" cxnId="{B89D1A4B-41DE-4572-B004-ED6502371BF6}">
      <dgm:prSet/>
      <dgm:spPr/>
      <dgm:t>
        <a:bodyPr/>
        <a:lstStyle/>
        <a:p>
          <a:endParaRPr lang="en-GB"/>
        </a:p>
      </dgm:t>
    </dgm:pt>
    <dgm:pt modelId="{8E8425EB-8018-4031-92FD-A0602115298E}">
      <dgm:prSet phldrT="[Text]"/>
      <dgm:spPr/>
      <dgm:t>
        <a:bodyPr/>
        <a:lstStyle/>
        <a:p>
          <a:r>
            <a:rPr lang="en-GB" dirty="0"/>
            <a:t>CGG / </a:t>
          </a:r>
        </a:p>
        <a:p>
          <a:r>
            <a:rPr lang="en-GB" dirty="0"/>
            <a:t>H&amp;RS GG</a:t>
          </a:r>
        </a:p>
      </dgm:t>
    </dgm:pt>
    <dgm:pt modelId="{3976C476-9FD7-4FE3-A6B7-AB89098BA953}" type="parTrans" cxnId="{7461B4D5-2CEE-4C1B-BEE3-AD45F073B8D9}">
      <dgm:prSet/>
      <dgm:spPr/>
      <dgm:t>
        <a:bodyPr/>
        <a:lstStyle/>
        <a:p>
          <a:endParaRPr lang="en-GB"/>
        </a:p>
      </dgm:t>
    </dgm:pt>
    <dgm:pt modelId="{D968F42C-ABD8-44E6-A4DD-2C5389886EAF}" type="sibTrans" cxnId="{7461B4D5-2CEE-4C1B-BEE3-AD45F073B8D9}">
      <dgm:prSet/>
      <dgm:spPr/>
      <dgm:t>
        <a:bodyPr/>
        <a:lstStyle/>
        <a:p>
          <a:endParaRPr lang="en-GB" dirty="0"/>
        </a:p>
      </dgm:t>
    </dgm:pt>
    <dgm:pt modelId="{87CB950F-5E80-4080-9B3D-47FB9927C71D}">
      <dgm:prSet phldrT="[Text]"/>
      <dgm:spPr/>
      <dgm:t>
        <a:bodyPr/>
        <a:lstStyle/>
        <a:p>
          <a:r>
            <a:rPr lang="en-GB" dirty="0"/>
            <a:t>Boards</a:t>
          </a:r>
        </a:p>
      </dgm:t>
    </dgm:pt>
    <dgm:pt modelId="{62BC0DCB-D1D0-4253-A70A-C1F3651B45B6}" type="parTrans" cxnId="{5BE74E3A-151A-4FBC-BE9B-86B66111875C}">
      <dgm:prSet/>
      <dgm:spPr/>
      <dgm:t>
        <a:bodyPr/>
        <a:lstStyle/>
        <a:p>
          <a:endParaRPr lang="en-GB"/>
        </a:p>
      </dgm:t>
    </dgm:pt>
    <dgm:pt modelId="{6C4147E8-6DEE-4C89-AAA4-CC1C88DF8B5F}" type="sibTrans" cxnId="{5BE74E3A-151A-4FBC-BE9B-86B66111875C}">
      <dgm:prSet/>
      <dgm:spPr/>
      <dgm:t>
        <a:bodyPr/>
        <a:lstStyle/>
        <a:p>
          <a:endParaRPr lang="en-GB"/>
        </a:p>
      </dgm:t>
    </dgm:pt>
    <dgm:pt modelId="{F289EAF9-AAB1-4E0D-8815-E0238A469744}" type="pres">
      <dgm:prSet presAssocID="{9629BDE1-C697-4E87-B62B-DC8B801AF080}" presName="Name0" presStyleCnt="0">
        <dgm:presLayoutVars>
          <dgm:dir/>
          <dgm:resizeHandles val="exact"/>
        </dgm:presLayoutVars>
      </dgm:prSet>
      <dgm:spPr/>
    </dgm:pt>
    <dgm:pt modelId="{02ABCBB1-88F6-44E6-9AFD-38A2186EC3BD}" type="pres">
      <dgm:prSet presAssocID="{8D58FE9F-92B9-4E40-B36B-EAB5400D5A34}" presName="node" presStyleLbl="node1" presStyleIdx="0" presStyleCnt="3">
        <dgm:presLayoutVars>
          <dgm:bulletEnabled val="1"/>
        </dgm:presLayoutVars>
      </dgm:prSet>
      <dgm:spPr/>
    </dgm:pt>
    <dgm:pt modelId="{8AE0A975-817D-4372-9408-B4381058D95F}" type="pres">
      <dgm:prSet presAssocID="{7A46FD95-D453-46DA-B1C2-AD34DD93C349}" presName="sibTrans" presStyleLbl="sibTrans2D1" presStyleIdx="0" presStyleCnt="2" custScaleX="164768" custLinFactNeighborX="-8596" custLinFactNeighborY="0"/>
      <dgm:spPr>
        <a:prstGeom prst="leftRightArrow">
          <a:avLst/>
        </a:prstGeom>
      </dgm:spPr>
    </dgm:pt>
    <dgm:pt modelId="{D8184803-8B17-46CC-AD27-4A65EBCF22D7}" type="pres">
      <dgm:prSet presAssocID="{7A46FD95-D453-46DA-B1C2-AD34DD93C349}" presName="connectorText" presStyleLbl="sibTrans2D1" presStyleIdx="0" presStyleCnt="2"/>
      <dgm:spPr/>
    </dgm:pt>
    <dgm:pt modelId="{3C37F6DA-D95A-4C56-8CB2-DB6FAAC261DB}" type="pres">
      <dgm:prSet presAssocID="{8E8425EB-8018-4031-92FD-A0602115298E}" presName="node" presStyleLbl="node1" presStyleIdx="1" presStyleCnt="3" custLinFactNeighborX="-4638" custLinFactNeighborY="-2608">
        <dgm:presLayoutVars>
          <dgm:bulletEnabled val="1"/>
        </dgm:presLayoutVars>
      </dgm:prSet>
      <dgm:spPr/>
    </dgm:pt>
    <dgm:pt modelId="{2B9EBDF0-5CDE-47DC-B443-C501F6052E20}" type="pres">
      <dgm:prSet presAssocID="{D968F42C-ABD8-44E6-A4DD-2C5389886EAF}" presName="sibTrans" presStyleLbl="sibTrans2D1" presStyleIdx="1" presStyleCnt="2" custScaleX="178931"/>
      <dgm:spPr>
        <a:prstGeom prst="leftRightArrow">
          <a:avLst/>
        </a:prstGeom>
      </dgm:spPr>
    </dgm:pt>
    <dgm:pt modelId="{D1B452E0-E7A4-41F7-B478-B114E33BC5D4}" type="pres">
      <dgm:prSet presAssocID="{D968F42C-ABD8-44E6-A4DD-2C5389886EAF}" presName="connectorText" presStyleLbl="sibTrans2D1" presStyleIdx="1" presStyleCnt="2"/>
      <dgm:spPr>
        <a:prstGeom prst="leftRightArrow">
          <a:avLst/>
        </a:prstGeom>
      </dgm:spPr>
    </dgm:pt>
    <dgm:pt modelId="{CFF4B38E-2CC2-4062-99AE-BDE26B61B710}" type="pres">
      <dgm:prSet presAssocID="{87CB950F-5E80-4080-9B3D-47FB9927C71D}" presName="node" presStyleLbl="node1" presStyleIdx="2" presStyleCnt="3">
        <dgm:presLayoutVars>
          <dgm:bulletEnabled val="1"/>
        </dgm:presLayoutVars>
      </dgm:prSet>
      <dgm:spPr/>
    </dgm:pt>
  </dgm:ptLst>
  <dgm:cxnLst>
    <dgm:cxn modelId="{8C4D2215-0DC0-4059-A2AE-4B5EBD4D5FEF}" type="presOf" srcId="{87CB950F-5E80-4080-9B3D-47FB9927C71D}" destId="{CFF4B38E-2CC2-4062-99AE-BDE26B61B710}" srcOrd="0" destOrd="0" presId="urn:microsoft.com/office/officeart/2005/8/layout/process1"/>
    <dgm:cxn modelId="{5BE74E3A-151A-4FBC-BE9B-86B66111875C}" srcId="{9629BDE1-C697-4E87-B62B-DC8B801AF080}" destId="{87CB950F-5E80-4080-9B3D-47FB9927C71D}" srcOrd="2" destOrd="0" parTransId="{62BC0DCB-D1D0-4253-A70A-C1F3651B45B6}" sibTransId="{6C4147E8-6DEE-4C89-AAA4-CC1C88DF8B5F}"/>
    <dgm:cxn modelId="{0C44445C-F8D2-4B1A-8836-87F16745E1D3}" type="presOf" srcId="{D968F42C-ABD8-44E6-A4DD-2C5389886EAF}" destId="{D1B452E0-E7A4-41F7-B478-B114E33BC5D4}" srcOrd="1" destOrd="0" presId="urn:microsoft.com/office/officeart/2005/8/layout/process1"/>
    <dgm:cxn modelId="{D18F464A-1C59-4A68-9543-86FFD2AB9AAB}" type="presOf" srcId="{D968F42C-ABD8-44E6-A4DD-2C5389886EAF}" destId="{2B9EBDF0-5CDE-47DC-B443-C501F6052E20}" srcOrd="0" destOrd="0" presId="urn:microsoft.com/office/officeart/2005/8/layout/process1"/>
    <dgm:cxn modelId="{B89D1A4B-41DE-4572-B004-ED6502371BF6}" srcId="{9629BDE1-C697-4E87-B62B-DC8B801AF080}" destId="{8D58FE9F-92B9-4E40-B36B-EAB5400D5A34}" srcOrd="0" destOrd="0" parTransId="{5E5E9474-AD8E-4643-8B4B-1A5E868B7F8C}" sibTransId="{7A46FD95-D453-46DA-B1C2-AD34DD93C349}"/>
    <dgm:cxn modelId="{2B0A2A4C-8299-4421-926D-EB2A4FF1F41C}" type="presOf" srcId="{9629BDE1-C697-4E87-B62B-DC8B801AF080}" destId="{F289EAF9-AAB1-4E0D-8815-E0238A469744}" srcOrd="0" destOrd="0" presId="urn:microsoft.com/office/officeart/2005/8/layout/process1"/>
    <dgm:cxn modelId="{388D6470-403F-4CCF-9862-FA8A66FDD4C8}" type="presOf" srcId="{8E8425EB-8018-4031-92FD-A0602115298E}" destId="{3C37F6DA-D95A-4C56-8CB2-DB6FAAC261DB}" srcOrd="0" destOrd="0" presId="urn:microsoft.com/office/officeart/2005/8/layout/process1"/>
    <dgm:cxn modelId="{AC126CC8-265A-44A6-A3C0-65A30F760F71}" type="presOf" srcId="{8D58FE9F-92B9-4E40-B36B-EAB5400D5A34}" destId="{02ABCBB1-88F6-44E6-9AFD-38A2186EC3BD}" srcOrd="0" destOrd="0" presId="urn:microsoft.com/office/officeart/2005/8/layout/process1"/>
    <dgm:cxn modelId="{BAAA44CD-796F-407A-9078-2CAE1823B3F7}" type="presOf" srcId="{7A46FD95-D453-46DA-B1C2-AD34DD93C349}" destId="{8AE0A975-817D-4372-9408-B4381058D95F}" srcOrd="0" destOrd="0" presId="urn:microsoft.com/office/officeart/2005/8/layout/process1"/>
    <dgm:cxn modelId="{7461B4D5-2CEE-4C1B-BEE3-AD45F073B8D9}" srcId="{9629BDE1-C697-4E87-B62B-DC8B801AF080}" destId="{8E8425EB-8018-4031-92FD-A0602115298E}" srcOrd="1" destOrd="0" parTransId="{3976C476-9FD7-4FE3-A6B7-AB89098BA953}" sibTransId="{D968F42C-ABD8-44E6-A4DD-2C5389886EAF}"/>
    <dgm:cxn modelId="{8ABF24E2-06BA-427E-A4A0-E5A14FEC6ACE}" type="presOf" srcId="{7A46FD95-D453-46DA-B1C2-AD34DD93C349}" destId="{D8184803-8B17-46CC-AD27-4A65EBCF22D7}" srcOrd="1" destOrd="0" presId="urn:microsoft.com/office/officeart/2005/8/layout/process1"/>
    <dgm:cxn modelId="{8AA42C77-6FD4-4FE7-92F8-105BA793DBA9}" type="presParOf" srcId="{F289EAF9-AAB1-4E0D-8815-E0238A469744}" destId="{02ABCBB1-88F6-44E6-9AFD-38A2186EC3BD}" srcOrd="0" destOrd="0" presId="urn:microsoft.com/office/officeart/2005/8/layout/process1"/>
    <dgm:cxn modelId="{A5F73D77-56BA-4115-9D4B-232113B033C7}" type="presParOf" srcId="{F289EAF9-AAB1-4E0D-8815-E0238A469744}" destId="{8AE0A975-817D-4372-9408-B4381058D95F}" srcOrd="1" destOrd="0" presId="urn:microsoft.com/office/officeart/2005/8/layout/process1"/>
    <dgm:cxn modelId="{87897B53-3E63-4F4D-9DB8-D561C757410E}" type="presParOf" srcId="{8AE0A975-817D-4372-9408-B4381058D95F}" destId="{D8184803-8B17-46CC-AD27-4A65EBCF22D7}" srcOrd="0" destOrd="0" presId="urn:microsoft.com/office/officeart/2005/8/layout/process1"/>
    <dgm:cxn modelId="{5A741253-BA22-443D-B90E-06CE40F9C8D1}" type="presParOf" srcId="{F289EAF9-AAB1-4E0D-8815-E0238A469744}" destId="{3C37F6DA-D95A-4C56-8CB2-DB6FAAC261DB}" srcOrd="2" destOrd="0" presId="urn:microsoft.com/office/officeart/2005/8/layout/process1"/>
    <dgm:cxn modelId="{807FD962-1171-4D6A-B032-F4119CEA8C23}" type="presParOf" srcId="{F289EAF9-AAB1-4E0D-8815-E0238A469744}" destId="{2B9EBDF0-5CDE-47DC-B443-C501F6052E20}" srcOrd="3" destOrd="0" presId="urn:microsoft.com/office/officeart/2005/8/layout/process1"/>
    <dgm:cxn modelId="{11037100-FD32-4DFF-A9BF-A2ECE02C4693}" type="presParOf" srcId="{2B9EBDF0-5CDE-47DC-B443-C501F6052E20}" destId="{D1B452E0-E7A4-41F7-B478-B114E33BC5D4}" srcOrd="0" destOrd="0" presId="urn:microsoft.com/office/officeart/2005/8/layout/process1"/>
    <dgm:cxn modelId="{89CBF224-5630-4C81-8BFA-8292C261800D}" type="presParOf" srcId="{F289EAF9-AAB1-4E0D-8815-E0238A469744}" destId="{CFF4B38E-2CC2-4062-99AE-BDE26B61B710}" srcOrd="4" destOrd="0" presId="urn:microsoft.com/office/officeart/2005/8/layout/process1"/>
  </dgm:cxnLst>
  <dgm:bg/>
  <dgm:whole/>
  <dgm:extLst>
    <a:ext uri="http://schemas.microsoft.com/office/drawing/2008/diagram">
      <dsp:dataModelExt xmlns:dsp="http://schemas.microsoft.com/office/drawing/2008/diagram" relId="rId18" minVer="http://schemas.openxmlformats.org/drawingml/2006/diagram"/>
    </a:ext>
  </dgm:extLst>
</dgm:dataModel>
</file>

<file path=word/diagrams/data2.xml><?xml version="1.0" encoding="utf-8"?>
<dgm:dataModel xmlns:dgm="http://schemas.openxmlformats.org/drawingml/2006/diagram" xmlns:a="http://schemas.openxmlformats.org/drawingml/2006/main">
  <dgm:ptLst>
    <dgm:pt modelId="{9629BDE1-C697-4E87-B62B-DC8B801AF080}" type="doc">
      <dgm:prSet loTypeId="urn:microsoft.com/office/officeart/2005/8/layout/process1" loCatId="process" qsTypeId="urn:microsoft.com/office/officeart/2005/8/quickstyle/simple1#2" qsCatId="simple" csTypeId="urn:microsoft.com/office/officeart/2005/8/colors/accent1_2#2" csCatId="accent1" phldr="1"/>
      <dgm:spPr/>
    </dgm:pt>
    <dgm:pt modelId="{8D58FE9F-92B9-4E40-B36B-EAB5400D5A34}">
      <dgm:prSet phldrT="[Text]"/>
      <dgm:spPr/>
      <dgm:t>
        <a:bodyPr/>
        <a:lstStyle/>
        <a:p>
          <a:r>
            <a:rPr lang="en-GB" dirty="0"/>
            <a:t>SLT’s Safeguarding Leads</a:t>
          </a:r>
        </a:p>
      </dgm:t>
    </dgm:pt>
    <dgm:pt modelId="{5E5E9474-AD8E-4643-8B4B-1A5E868B7F8C}" type="parTrans" cxnId="{B89D1A4B-41DE-4572-B004-ED6502371BF6}">
      <dgm:prSet/>
      <dgm:spPr/>
      <dgm:t>
        <a:bodyPr/>
        <a:lstStyle/>
        <a:p>
          <a:endParaRPr lang="en-GB"/>
        </a:p>
      </dgm:t>
    </dgm:pt>
    <dgm:pt modelId="{7A46FD95-D453-46DA-B1C2-AD34DD93C349}" type="sibTrans" cxnId="{B89D1A4B-41DE-4572-B004-ED6502371BF6}">
      <dgm:prSet/>
      <dgm:spPr/>
      <dgm:t>
        <a:bodyPr/>
        <a:lstStyle/>
        <a:p>
          <a:endParaRPr lang="en-GB"/>
        </a:p>
      </dgm:t>
    </dgm:pt>
    <dgm:pt modelId="{8E8425EB-8018-4031-92FD-A0602115298E}">
      <dgm:prSet phldrT="[Text]"/>
      <dgm:spPr/>
      <dgm:t>
        <a:bodyPr/>
        <a:lstStyle/>
        <a:p>
          <a:r>
            <a:rPr lang="en-GB" dirty="0"/>
            <a:t>CGG / </a:t>
          </a:r>
        </a:p>
        <a:p>
          <a:r>
            <a:rPr lang="en-GB" dirty="0"/>
            <a:t>H&amp;RS GG</a:t>
          </a:r>
        </a:p>
      </dgm:t>
    </dgm:pt>
    <dgm:pt modelId="{3976C476-9FD7-4FE3-A6B7-AB89098BA953}" type="parTrans" cxnId="{7461B4D5-2CEE-4C1B-BEE3-AD45F073B8D9}">
      <dgm:prSet/>
      <dgm:spPr/>
      <dgm:t>
        <a:bodyPr/>
        <a:lstStyle/>
        <a:p>
          <a:endParaRPr lang="en-GB"/>
        </a:p>
      </dgm:t>
    </dgm:pt>
    <dgm:pt modelId="{D968F42C-ABD8-44E6-A4DD-2C5389886EAF}" type="sibTrans" cxnId="{7461B4D5-2CEE-4C1B-BEE3-AD45F073B8D9}">
      <dgm:prSet/>
      <dgm:spPr/>
      <dgm:t>
        <a:bodyPr/>
        <a:lstStyle/>
        <a:p>
          <a:endParaRPr lang="en-GB" dirty="0"/>
        </a:p>
      </dgm:t>
    </dgm:pt>
    <dgm:pt modelId="{87CB950F-5E80-4080-9B3D-47FB9927C71D}">
      <dgm:prSet phldrT="[Text]"/>
      <dgm:spPr/>
      <dgm:t>
        <a:bodyPr/>
        <a:lstStyle/>
        <a:p>
          <a:r>
            <a:rPr lang="en-GB" dirty="0"/>
            <a:t>Boards</a:t>
          </a:r>
        </a:p>
      </dgm:t>
    </dgm:pt>
    <dgm:pt modelId="{62BC0DCB-D1D0-4253-A70A-C1F3651B45B6}" type="parTrans" cxnId="{5BE74E3A-151A-4FBC-BE9B-86B66111875C}">
      <dgm:prSet/>
      <dgm:spPr/>
      <dgm:t>
        <a:bodyPr/>
        <a:lstStyle/>
        <a:p>
          <a:endParaRPr lang="en-GB"/>
        </a:p>
      </dgm:t>
    </dgm:pt>
    <dgm:pt modelId="{6C4147E8-6DEE-4C89-AAA4-CC1C88DF8B5F}" type="sibTrans" cxnId="{5BE74E3A-151A-4FBC-BE9B-86B66111875C}">
      <dgm:prSet/>
      <dgm:spPr/>
      <dgm:t>
        <a:bodyPr/>
        <a:lstStyle/>
        <a:p>
          <a:endParaRPr lang="en-GB"/>
        </a:p>
      </dgm:t>
    </dgm:pt>
    <dgm:pt modelId="{F289EAF9-AAB1-4E0D-8815-E0238A469744}" type="pres">
      <dgm:prSet presAssocID="{9629BDE1-C697-4E87-B62B-DC8B801AF080}" presName="Name0" presStyleCnt="0">
        <dgm:presLayoutVars>
          <dgm:dir/>
          <dgm:resizeHandles val="exact"/>
        </dgm:presLayoutVars>
      </dgm:prSet>
      <dgm:spPr/>
    </dgm:pt>
    <dgm:pt modelId="{02ABCBB1-88F6-44E6-9AFD-38A2186EC3BD}" type="pres">
      <dgm:prSet presAssocID="{8D58FE9F-92B9-4E40-B36B-EAB5400D5A34}" presName="node" presStyleLbl="node1" presStyleIdx="0" presStyleCnt="3">
        <dgm:presLayoutVars>
          <dgm:bulletEnabled val="1"/>
        </dgm:presLayoutVars>
      </dgm:prSet>
      <dgm:spPr/>
    </dgm:pt>
    <dgm:pt modelId="{8AE0A975-817D-4372-9408-B4381058D95F}" type="pres">
      <dgm:prSet presAssocID="{7A46FD95-D453-46DA-B1C2-AD34DD93C349}" presName="sibTrans" presStyleLbl="sibTrans2D1" presStyleIdx="0" presStyleCnt="2" custScaleX="164768" custLinFactNeighborX="-8596" custLinFactNeighborY="0"/>
      <dgm:spPr>
        <a:prstGeom prst="leftRightArrow">
          <a:avLst/>
        </a:prstGeom>
      </dgm:spPr>
    </dgm:pt>
    <dgm:pt modelId="{D8184803-8B17-46CC-AD27-4A65EBCF22D7}" type="pres">
      <dgm:prSet presAssocID="{7A46FD95-D453-46DA-B1C2-AD34DD93C349}" presName="connectorText" presStyleLbl="sibTrans2D1" presStyleIdx="0" presStyleCnt="2"/>
      <dgm:spPr/>
    </dgm:pt>
    <dgm:pt modelId="{3C37F6DA-D95A-4C56-8CB2-DB6FAAC261DB}" type="pres">
      <dgm:prSet presAssocID="{8E8425EB-8018-4031-92FD-A0602115298E}" presName="node" presStyleLbl="node1" presStyleIdx="1" presStyleCnt="3">
        <dgm:presLayoutVars>
          <dgm:bulletEnabled val="1"/>
        </dgm:presLayoutVars>
      </dgm:prSet>
      <dgm:spPr/>
    </dgm:pt>
    <dgm:pt modelId="{2B9EBDF0-5CDE-47DC-B443-C501F6052E20}" type="pres">
      <dgm:prSet presAssocID="{D968F42C-ABD8-44E6-A4DD-2C5389886EAF}" presName="sibTrans" presStyleLbl="sibTrans2D1" presStyleIdx="1" presStyleCnt="2" custScaleX="178931"/>
      <dgm:spPr>
        <a:prstGeom prst="leftRightArrow">
          <a:avLst/>
        </a:prstGeom>
      </dgm:spPr>
    </dgm:pt>
    <dgm:pt modelId="{D1B452E0-E7A4-41F7-B478-B114E33BC5D4}" type="pres">
      <dgm:prSet presAssocID="{D968F42C-ABD8-44E6-A4DD-2C5389886EAF}" presName="connectorText" presStyleLbl="sibTrans2D1" presStyleIdx="1" presStyleCnt="2"/>
      <dgm:spPr>
        <a:prstGeom prst="leftRightArrow">
          <a:avLst/>
        </a:prstGeom>
      </dgm:spPr>
    </dgm:pt>
    <dgm:pt modelId="{CFF4B38E-2CC2-4062-99AE-BDE26B61B710}" type="pres">
      <dgm:prSet presAssocID="{87CB950F-5E80-4080-9B3D-47FB9927C71D}" presName="node" presStyleLbl="node1" presStyleIdx="2" presStyleCnt="3">
        <dgm:presLayoutVars>
          <dgm:bulletEnabled val="1"/>
        </dgm:presLayoutVars>
      </dgm:prSet>
      <dgm:spPr/>
    </dgm:pt>
  </dgm:ptLst>
  <dgm:cxnLst>
    <dgm:cxn modelId="{8C4D2215-0DC0-4059-A2AE-4B5EBD4D5FEF}" type="presOf" srcId="{87CB950F-5E80-4080-9B3D-47FB9927C71D}" destId="{CFF4B38E-2CC2-4062-99AE-BDE26B61B710}" srcOrd="0" destOrd="0" presId="urn:microsoft.com/office/officeart/2005/8/layout/process1"/>
    <dgm:cxn modelId="{5BE74E3A-151A-4FBC-BE9B-86B66111875C}" srcId="{9629BDE1-C697-4E87-B62B-DC8B801AF080}" destId="{87CB950F-5E80-4080-9B3D-47FB9927C71D}" srcOrd="2" destOrd="0" parTransId="{62BC0DCB-D1D0-4253-A70A-C1F3651B45B6}" sibTransId="{6C4147E8-6DEE-4C89-AAA4-CC1C88DF8B5F}"/>
    <dgm:cxn modelId="{0C44445C-F8D2-4B1A-8836-87F16745E1D3}" type="presOf" srcId="{D968F42C-ABD8-44E6-A4DD-2C5389886EAF}" destId="{D1B452E0-E7A4-41F7-B478-B114E33BC5D4}" srcOrd="1" destOrd="0" presId="urn:microsoft.com/office/officeart/2005/8/layout/process1"/>
    <dgm:cxn modelId="{D18F464A-1C59-4A68-9543-86FFD2AB9AAB}" type="presOf" srcId="{D968F42C-ABD8-44E6-A4DD-2C5389886EAF}" destId="{2B9EBDF0-5CDE-47DC-B443-C501F6052E20}" srcOrd="0" destOrd="0" presId="urn:microsoft.com/office/officeart/2005/8/layout/process1"/>
    <dgm:cxn modelId="{B89D1A4B-41DE-4572-B004-ED6502371BF6}" srcId="{9629BDE1-C697-4E87-B62B-DC8B801AF080}" destId="{8D58FE9F-92B9-4E40-B36B-EAB5400D5A34}" srcOrd="0" destOrd="0" parTransId="{5E5E9474-AD8E-4643-8B4B-1A5E868B7F8C}" sibTransId="{7A46FD95-D453-46DA-B1C2-AD34DD93C349}"/>
    <dgm:cxn modelId="{2B0A2A4C-8299-4421-926D-EB2A4FF1F41C}" type="presOf" srcId="{9629BDE1-C697-4E87-B62B-DC8B801AF080}" destId="{F289EAF9-AAB1-4E0D-8815-E0238A469744}" srcOrd="0" destOrd="0" presId="urn:microsoft.com/office/officeart/2005/8/layout/process1"/>
    <dgm:cxn modelId="{388D6470-403F-4CCF-9862-FA8A66FDD4C8}" type="presOf" srcId="{8E8425EB-8018-4031-92FD-A0602115298E}" destId="{3C37F6DA-D95A-4C56-8CB2-DB6FAAC261DB}" srcOrd="0" destOrd="0" presId="urn:microsoft.com/office/officeart/2005/8/layout/process1"/>
    <dgm:cxn modelId="{AC126CC8-265A-44A6-A3C0-65A30F760F71}" type="presOf" srcId="{8D58FE9F-92B9-4E40-B36B-EAB5400D5A34}" destId="{02ABCBB1-88F6-44E6-9AFD-38A2186EC3BD}" srcOrd="0" destOrd="0" presId="urn:microsoft.com/office/officeart/2005/8/layout/process1"/>
    <dgm:cxn modelId="{BAAA44CD-796F-407A-9078-2CAE1823B3F7}" type="presOf" srcId="{7A46FD95-D453-46DA-B1C2-AD34DD93C349}" destId="{8AE0A975-817D-4372-9408-B4381058D95F}" srcOrd="0" destOrd="0" presId="urn:microsoft.com/office/officeart/2005/8/layout/process1"/>
    <dgm:cxn modelId="{7461B4D5-2CEE-4C1B-BEE3-AD45F073B8D9}" srcId="{9629BDE1-C697-4E87-B62B-DC8B801AF080}" destId="{8E8425EB-8018-4031-92FD-A0602115298E}" srcOrd="1" destOrd="0" parTransId="{3976C476-9FD7-4FE3-A6B7-AB89098BA953}" sibTransId="{D968F42C-ABD8-44E6-A4DD-2C5389886EAF}"/>
    <dgm:cxn modelId="{8ABF24E2-06BA-427E-A4A0-E5A14FEC6ACE}" type="presOf" srcId="{7A46FD95-D453-46DA-B1C2-AD34DD93C349}" destId="{D8184803-8B17-46CC-AD27-4A65EBCF22D7}" srcOrd="1" destOrd="0" presId="urn:microsoft.com/office/officeart/2005/8/layout/process1"/>
    <dgm:cxn modelId="{8AA42C77-6FD4-4FE7-92F8-105BA793DBA9}" type="presParOf" srcId="{F289EAF9-AAB1-4E0D-8815-E0238A469744}" destId="{02ABCBB1-88F6-44E6-9AFD-38A2186EC3BD}" srcOrd="0" destOrd="0" presId="urn:microsoft.com/office/officeart/2005/8/layout/process1"/>
    <dgm:cxn modelId="{A5F73D77-56BA-4115-9D4B-232113B033C7}" type="presParOf" srcId="{F289EAF9-AAB1-4E0D-8815-E0238A469744}" destId="{8AE0A975-817D-4372-9408-B4381058D95F}" srcOrd="1" destOrd="0" presId="urn:microsoft.com/office/officeart/2005/8/layout/process1"/>
    <dgm:cxn modelId="{87897B53-3E63-4F4D-9DB8-D561C757410E}" type="presParOf" srcId="{8AE0A975-817D-4372-9408-B4381058D95F}" destId="{D8184803-8B17-46CC-AD27-4A65EBCF22D7}" srcOrd="0" destOrd="0" presId="urn:microsoft.com/office/officeart/2005/8/layout/process1"/>
    <dgm:cxn modelId="{5A741253-BA22-443D-B90E-06CE40F9C8D1}" type="presParOf" srcId="{F289EAF9-AAB1-4E0D-8815-E0238A469744}" destId="{3C37F6DA-D95A-4C56-8CB2-DB6FAAC261DB}" srcOrd="2" destOrd="0" presId="urn:microsoft.com/office/officeart/2005/8/layout/process1"/>
    <dgm:cxn modelId="{807FD962-1171-4D6A-B032-F4119CEA8C23}" type="presParOf" srcId="{F289EAF9-AAB1-4E0D-8815-E0238A469744}" destId="{2B9EBDF0-5CDE-47DC-B443-C501F6052E20}" srcOrd="3" destOrd="0" presId="urn:microsoft.com/office/officeart/2005/8/layout/process1"/>
    <dgm:cxn modelId="{11037100-FD32-4DFF-A9BF-A2ECE02C4693}" type="presParOf" srcId="{2B9EBDF0-5CDE-47DC-B443-C501F6052E20}" destId="{D1B452E0-E7A4-41F7-B478-B114E33BC5D4}" srcOrd="0" destOrd="0" presId="urn:microsoft.com/office/officeart/2005/8/layout/process1"/>
    <dgm:cxn modelId="{89CBF224-5630-4C81-8BFA-8292C261800D}" type="presParOf" srcId="{F289EAF9-AAB1-4E0D-8815-E0238A469744}" destId="{CFF4B38E-2CC2-4062-99AE-BDE26B61B710}" srcOrd="4" destOrd="0" presId="urn:microsoft.com/office/officeart/2005/8/layout/process1"/>
  </dgm:cxnLst>
  <dgm:bg/>
  <dgm:whole/>
  <dgm:extLst>
    <a:ext uri="http://schemas.microsoft.com/office/drawing/2008/diagram">
      <dsp:dataModelExt xmlns:dsp="http://schemas.microsoft.com/office/drawing/2008/diagram" relId="rId23" minVer="http://schemas.openxmlformats.org/drawingml/2006/diagram"/>
    </a:ext>
  </dgm:extLst>
</dgm:dataModel>
</file>

<file path=word/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2ABCBB1-88F6-44E6-9AFD-38A2186EC3BD}">
      <dsp:nvSpPr>
        <dsp:cNvPr id="0" name=""/>
        <dsp:cNvSpPr/>
      </dsp:nvSpPr>
      <dsp:spPr>
        <a:xfrm>
          <a:off x="5463" y="0"/>
          <a:ext cx="1633084" cy="97409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SLT’s Safeguarding Leads</a:t>
          </a:r>
        </a:p>
      </dsp:txBody>
      <dsp:txXfrm>
        <a:off x="33993" y="28530"/>
        <a:ext cx="1576024" cy="917030"/>
      </dsp:txXfrm>
    </dsp:sp>
    <dsp:sp modelId="{8AE0A975-817D-4372-9408-B4381058D95F}">
      <dsp:nvSpPr>
        <dsp:cNvPr id="0" name=""/>
        <dsp:cNvSpPr/>
      </dsp:nvSpPr>
      <dsp:spPr>
        <a:xfrm>
          <a:off x="1659423" y="284542"/>
          <a:ext cx="555663" cy="405005"/>
        </a:xfrm>
        <a:prstGeom prst="leftRightArrow">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GB" sz="1400" kern="1200"/>
        </a:p>
      </dsp:txBody>
      <dsp:txXfrm>
        <a:off x="1659423" y="365543"/>
        <a:ext cx="434162" cy="243003"/>
      </dsp:txXfrm>
    </dsp:sp>
    <dsp:sp modelId="{3C37F6DA-D95A-4C56-8CB2-DB6FAAC261DB}">
      <dsp:nvSpPr>
        <dsp:cNvPr id="0" name=""/>
        <dsp:cNvSpPr/>
      </dsp:nvSpPr>
      <dsp:spPr>
        <a:xfrm>
          <a:off x="2274850" y="0"/>
          <a:ext cx="1633084" cy="97409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CGG / </a:t>
          </a:r>
        </a:p>
        <a:p>
          <a:pPr marL="0" lvl="0" indent="0" algn="ctr" defTabSz="755650">
            <a:lnSpc>
              <a:spcPct val="90000"/>
            </a:lnSpc>
            <a:spcBef>
              <a:spcPct val="0"/>
            </a:spcBef>
            <a:spcAft>
              <a:spcPct val="35000"/>
            </a:spcAft>
            <a:buNone/>
          </a:pPr>
          <a:r>
            <a:rPr lang="en-GB" sz="1700" kern="1200" dirty="0"/>
            <a:t>H&amp;RS GG</a:t>
          </a:r>
        </a:p>
      </dsp:txBody>
      <dsp:txXfrm>
        <a:off x="2303380" y="28530"/>
        <a:ext cx="1576024" cy="917030"/>
      </dsp:txXfrm>
    </dsp:sp>
    <dsp:sp modelId="{2B9EBDF0-5CDE-47DC-B443-C501F6052E20}">
      <dsp:nvSpPr>
        <dsp:cNvPr id="0" name=""/>
        <dsp:cNvSpPr/>
      </dsp:nvSpPr>
      <dsp:spPr>
        <a:xfrm>
          <a:off x="3935299" y="284542"/>
          <a:ext cx="635541" cy="405005"/>
        </a:xfrm>
        <a:prstGeom prst="leftRightArrow">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GB" sz="1400" kern="1200" dirty="0"/>
        </a:p>
      </dsp:txBody>
      <dsp:txXfrm>
        <a:off x="4036550" y="385793"/>
        <a:ext cx="433039" cy="202503"/>
      </dsp:txXfrm>
    </dsp:sp>
    <dsp:sp modelId="{CFF4B38E-2CC2-4062-99AE-BDE26B61B710}">
      <dsp:nvSpPr>
        <dsp:cNvPr id="0" name=""/>
        <dsp:cNvSpPr/>
      </dsp:nvSpPr>
      <dsp:spPr>
        <a:xfrm>
          <a:off x="4578101" y="0"/>
          <a:ext cx="1633084" cy="97409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Boards</a:t>
          </a:r>
        </a:p>
      </dsp:txBody>
      <dsp:txXfrm>
        <a:off x="4606631" y="28530"/>
        <a:ext cx="1576024" cy="917030"/>
      </dsp:txXfrm>
    </dsp:sp>
  </dsp:spTree>
</dsp:drawing>
</file>

<file path=word/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2ABCBB1-88F6-44E6-9AFD-38A2186EC3BD}">
      <dsp:nvSpPr>
        <dsp:cNvPr id="0" name=""/>
        <dsp:cNvSpPr/>
      </dsp:nvSpPr>
      <dsp:spPr>
        <a:xfrm>
          <a:off x="5463" y="1582079"/>
          <a:ext cx="1633084" cy="97985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SLT’s Safeguarding Leads</a:t>
          </a:r>
        </a:p>
      </dsp:txBody>
      <dsp:txXfrm>
        <a:off x="34162" y="1610778"/>
        <a:ext cx="1575686" cy="922452"/>
      </dsp:txXfrm>
    </dsp:sp>
    <dsp:sp modelId="{8AE0A975-817D-4372-9408-B4381058D95F}">
      <dsp:nvSpPr>
        <dsp:cNvPr id="0" name=""/>
        <dsp:cNvSpPr/>
      </dsp:nvSpPr>
      <dsp:spPr>
        <a:xfrm>
          <a:off x="1659978" y="1869502"/>
          <a:ext cx="570449" cy="405005"/>
        </a:xfrm>
        <a:prstGeom prst="leftRightArrow">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GB" sz="1400" kern="1200"/>
        </a:p>
      </dsp:txBody>
      <dsp:txXfrm>
        <a:off x="1659978" y="1950503"/>
        <a:ext cx="448948" cy="243003"/>
      </dsp:txXfrm>
    </dsp:sp>
    <dsp:sp modelId="{3C37F6DA-D95A-4C56-8CB2-DB6FAAC261DB}">
      <dsp:nvSpPr>
        <dsp:cNvPr id="0" name=""/>
        <dsp:cNvSpPr/>
      </dsp:nvSpPr>
      <dsp:spPr>
        <a:xfrm>
          <a:off x="2291782" y="1582079"/>
          <a:ext cx="1633084" cy="97985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CGG / </a:t>
          </a:r>
        </a:p>
        <a:p>
          <a:pPr marL="0" lvl="0" indent="0" algn="ctr" defTabSz="755650">
            <a:lnSpc>
              <a:spcPct val="90000"/>
            </a:lnSpc>
            <a:spcBef>
              <a:spcPct val="0"/>
            </a:spcBef>
            <a:spcAft>
              <a:spcPct val="35000"/>
            </a:spcAft>
            <a:buNone/>
          </a:pPr>
          <a:r>
            <a:rPr lang="en-GB" sz="1700" kern="1200" dirty="0"/>
            <a:t>H&amp;RS GG</a:t>
          </a:r>
        </a:p>
      </dsp:txBody>
      <dsp:txXfrm>
        <a:off x="2320481" y="1610778"/>
        <a:ext cx="1575686" cy="922452"/>
      </dsp:txXfrm>
    </dsp:sp>
    <dsp:sp modelId="{2B9EBDF0-5CDE-47DC-B443-C501F6052E20}">
      <dsp:nvSpPr>
        <dsp:cNvPr id="0" name=""/>
        <dsp:cNvSpPr/>
      </dsp:nvSpPr>
      <dsp:spPr>
        <a:xfrm>
          <a:off x="3951540" y="1869502"/>
          <a:ext cx="619484" cy="405005"/>
        </a:xfrm>
        <a:prstGeom prst="leftRightArrow">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GB" sz="1400" kern="1200" dirty="0"/>
        </a:p>
      </dsp:txBody>
      <dsp:txXfrm>
        <a:off x="4052791" y="1970753"/>
        <a:ext cx="416982" cy="202503"/>
      </dsp:txXfrm>
    </dsp:sp>
    <dsp:sp modelId="{CFF4B38E-2CC2-4062-99AE-BDE26B61B710}">
      <dsp:nvSpPr>
        <dsp:cNvPr id="0" name=""/>
        <dsp:cNvSpPr/>
      </dsp:nvSpPr>
      <dsp:spPr>
        <a:xfrm>
          <a:off x="4578101" y="1582079"/>
          <a:ext cx="1633084" cy="97985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Boards</a:t>
          </a:r>
        </a:p>
      </dsp:txBody>
      <dsp:txXfrm>
        <a:off x="4606800" y="1610778"/>
        <a:ext cx="1575686" cy="922452"/>
      </dsp:txXfrm>
    </dsp:sp>
  </dsp:spTree>
</dsp:drawing>
</file>

<file path=word/diagrams/layout1.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word/diagrams/layout2.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word/diagrams/quickStyle1.xml><?xml version="1.0" encoding="utf-8"?>
<dgm:styleDef xmlns:dgm="http://schemas.openxmlformats.org/drawingml/2006/diagram" xmlns:a="http://schemas.openxmlformats.org/drawingml/2006/main" uniqueId="urn:microsoft.com/office/officeart/2005/8/quickstyle/simple1#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diagrams/quickStyle2.xml><?xml version="1.0" encoding="utf-8"?>
<dgm:styleDef xmlns:dgm="http://schemas.openxmlformats.org/drawingml/2006/diagram" xmlns:a="http://schemas.openxmlformats.org/drawingml/2006/main" uniqueId="urn:microsoft.com/office/officeart/2005/8/quickstyle/simple1#2">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6D6355190AB24C7BA6C1DC1B98562DD2"/>
        <w:category>
          <w:name w:val="General"/>
          <w:gallery w:val="placeholder"/>
        </w:category>
        <w:types>
          <w:type w:val="bbPlcHdr"/>
        </w:types>
        <w:behaviors>
          <w:behavior w:val="content"/>
        </w:behaviors>
        <w:guid w:val="{1C31C866-B308-4B5E-8752-15ABDECF3E7D}"/>
      </w:docPartPr>
      <w:docPartBody>
        <w:p w:rsidR="001F21D5" w:rsidRDefault="001F21D5" w:rsidP="001F21D5">
          <w:pPr>
            <w:pStyle w:val="6D6355190AB24C7BA6C1DC1B98562DD2"/>
          </w:pPr>
          <w:r w:rsidRPr="00A721E4">
            <w:rPr>
              <w:rStyle w:val="PlaceholderText"/>
            </w:rPr>
            <w:t>Choose an item.</w:t>
          </w:r>
        </w:p>
      </w:docPartBody>
    </w:docPart>
    <w:docPart>
      <w:docPartPr>
        <w:name w:val="DefaultPlaceholder_-1854013437"/>
        <w:category>
          <w:name w:val="General"/>
          <w:gallery w:val="placeholder"/>
        </w:category>
        <w:types>
          <w:type w:val="bbPlcHdr"/>
        </w:types>
        <w:behaviors>
          <w:behavior w:val="content"/>
        </w:behaviors>
        <w:guid w:val="{E95FE0C1-B86E-49DA-96B6-5F2F8C1481E9}"/>
      </w:docPartPr>
      <w:docPartBody>
        <w:p w:rsidR="009C7184" w:rsidRDefault="00A14F6E">
          <w:r w:rsidRPr="00762C94">
            <w:rPr>
              <w:rStyle w:val="PlaceholderText"/>
            </w:rPr>
            <w:t>Click or tap to enter a date.</w:t>
          </w:r>
        </w:p>
      </w:docPartBody>
    </w:docPart>
    <w:docPart>
      <w:docPartPr>
        <w:name w:val="DefaultPlaceholder_-1854013438"/>
        <w:category>
          <w:name w:val="General"/>
          <w:gallery w:val="placeholder"/>
        </w:category>
        <w:types>
          <w:type w:val="bbPlcHdr"/>
        </w:types>
        <w:behaviors>
          <w:behavior w:val="content"/>
        </w:behaviors>
        <w:guid w:val="{1D67CAC9-0ABA-4A33-8DFB-2567F40F6FB7}"/>
      </w:docPartPr>
      <w:docPartBody>
        <w:p w:rsidR="009C7184" w:rsidRDefault="00A14F6E">
          <w:r w:rsidRPr="00762C94">
            <w:rPr>
              <w:rStyle w:val="PlaceholderText"/>
            </w:rPr>
            <w:t>Choose an item.</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Wingdings">
    <w:panose1 w:val="05000000000000000000"/>
    <w:charset w:val="02"/>
    <w:family w:val="auto"/>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Symbol">
    <w:panose1 w:val="05050102010706020507"/>
    <w:charset w:val="02"/>
    <w:family w:val="roman"/>
    <w:pitch w:val="variable"/>
    <w:sig w:usb0="00000000" w:usb1="10000000" w:usb2="00000000" w:usb3="00000000" w:csb0="80000000" w:csb1="00000000"/>
  </w:font>
  <w:font w:name="Verdana">
    <w:panose1 w:val="020B0604030504040204"/>
    <w:charset w:val="00"/>
    <w:family w:val="swiss"/>
    <w:pitch w:val="variable"/>
    <w:sig w:usb0="A00006FF" w:usb1="4000205B" w:usb2="00000010" w:usb3="00000000" w:csb0="0000019F" w:csb1="00000000"/>
  </w:font>
  <w:font w:name="Foundry Sterling ExtraBold">
    <w:altName w:val="Cambria"/>
    <w:panose1 w:val="00000000000000000000"/>
    <w:charset w:val="00"/>
    <w:family w:val="roman"/>
    <w:notTrueType/>
    <w:pitch w:val="default"/>
  </w:font>
  <w:font w:name="Arial">
    <w:panose1 w:val="020B0604020202020204"/>
    <w:charset w:val="00"/>
    <w:family w:val="swiss"/>
    <w:pitch w:val="variable"/>
    <w:sig w:usb0="E0002EFF" w:usb1="C000785B" w:usb2="00000009" w:usb3="00000000" w:csb0="000001F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1F21D5"/>
    <w:rsid w:val="0003145E"/>
    <w:rsid w:val="000C354C"/>
    <w:rsid w:val="000C5D90"/>
    <w:rsid w:val="0012175D"/>
    <w:rsid w:val="0017200D"/>
    <w:rsid w:val="001F21D5"/>
    <w:rsid w:val="00255DD9"/>
    <w:rsid w:val="003034C4"/>
    <w:rsid w:val="005D1624"/>
    <w:rsid w:val="007670EE"/>
    <w:rsid w:val="00822EE6"/>
    <w:rsid w:val="0083534A"/>
    <w:rsid w:val="008B2CB7"/>
    <w:rsid w:val="008F5C93"/>
    <w:rsid w:val="0090384F"/>
    <w:rsid w:val="00997790"/>
    <w:rsid w:val="009B1072"/>
    <w:rsid w:val="009C7184"/>
    <w:rsid w:val="00A00E61"/>
    <w:rsid w:val="00A044A6"/>
    <w:rsid w:val="00A14F6E"/>
    <w:rsid w:val="00A50E5B"/>
    <w:rsid w:val="00AD6FE9"/>
    <w:rsid w:val="00B101CB"/>
    <w:rsid w:val="00B35ACB"/>
    <w:rsid w:val="00BE7DD3"/>
    <w:rsid w:val="00C3412E"/>
    <w:rsid w:val="00C52B27"/>
    <w:rsid w:val="00DC7581"/>
    <w:rsid w:val="00E170E8"/>
    <w:rsid w:val="00E96638"/>
    <w:rsid w:val="00EE5B1D"/>
    <w:rsid w:val="00F039B6"/>
  </w:rsids>
  <m:mathPr>
    <m:mathFont m:val="Cambria Math"/>
    <m:brkBin m:val="before"/>
    <m:brkBinSub m:val="--"/>
    <m:smallFrac m:val="0"/>
    <m:dispDef/>
    <m:lMargin m:val="0"/>
    <m:rMargin m:val="0"/>
    <m:defJc m:val="centerGroup"/>
    <m:wrapIndent m:val="1440"/>
    <m:intLim m:val="subSup"/>
    <m:naryLim m:val="undOvr"/>
  </m:mathPr>
  <w:themeFontLang w:val="en-GB"/>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en-GB" w:eastAsia="en-GB"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A14F6E"/>
    <w:rPr>
      <w:color w:val="666666"/>
    </w:rPr>
  </w:style>
  <w:style w:type="paragraph" w:customStyle="1" w:styleId="6D6355190AB24C7BA6C1DC1B98562DD2">
    <w:name w:val="6D6355190AB24C7BA6C1DC1B98562DD2"/>
    <w:rsid w:val="001F21D5"/>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Calico Colours">
      <a:dk1>
        <a:sysClr val="windowText" lastClr="000000"/>
      </a:dk1>
      <a:lt1>
        <a:sysClr val="window" lastClr="FFFFFF"/>
      </a:lt1>
      <a:dk2>
        <a:srgbClr val="0062A7"/>
      </a:dk2>
      <a:lt2>
        <a:srgbClr val="E7E6E6"/>
      </a:lt2>
      <a:accent1>
        <a:srgbClr val="E65B24"/>
      </a:accent1>
      <a:accent2>
        <a:srgbClr val="F09B34"/>
      </a:accent2>
      <a:accent3>
        <a:srgbClr val="0D61A3"/>
      </a:accent3>
      <a:accent4>
        <a:srgbClr val="007EC7"/>
      </a:accent4>
      <a:accent5>
        <a:srgbClr val="8E9E24"/>
      </a:accent5>
      <a:accent6>
        <a:srgbClr val="C1C20A"/>
      </a:accent6>
      <a:hlink>
        <a:srgbClr val="642B80"/>
      </a:hlink>
      <a:folHlink>
        <a:srgbClr val="875499"/>
      </a:folHlink>
    </a:clrScheme>
    <a:fontScheme name="calico annual report">
      <a:majorFont>
        <a:latin typeface="Foundry Sterling ExtraBold"/>
        <a:ea typeface=""/>
        <a:cs typeface=""/>
      </a:majorFont>
      <a:minorFont>
        <a:latin typeface="Verdan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D4929E7FAE8AA4D9D1712A3925F660A" ma:contentTypeVersion="21" ma:contentTypeDescription="Create a new document." ma:contentTypeScope="" ma:versionID="acd7efcc29b718419e5302745c9bb135">
  <xsd:schema xmlns:xsd="http://www.w3.org/2001/XMLSchema" xmlns:xs="http://www.w3.org/2001/XMLSchema" xmlns:p="http://schemas.microsoft.com/office/2006/metadata/properties" xmlns:ns2="0e4f4d16-a160-445a-b231-1f28c94cf979" xmlns:ns3="dc22598f-cf77-4db4-803e-1ee4b7a38d7c" targetNamespace="http://schemas.microsoft.com/office/2006/metadata/properties" ma:root="true" ma:fieldsID="b9a36dd4624b8622d9b2be54cad425fe" ns2:_="" ns3:_="">
    <xsd:import namespace="0e4f4d16-a160-445a-b231-1f28c94cf979"/>
    <xsd:import namespace="dc22598f-cf77-4db4-803e-1ee4b7a38d7c"/>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DocumentType" minOccurs="0"/>
                <xsd:element ref="ns2:Status" minOccurs="0"/>
                <xsd:element ref="ns2:ReviewFrequency" minOccurs="0"/>
                <xsd:element ref="ns2:ReviewDate"/>
                <xsd:element ref="ns2:SignedOffBy"/>
                <xsd:element ref="ns2:SignOffDate" minOccurs="0"/>
                <xsd:element ref="ns2:DocumentOwner" minOccurs="0"/>
                <xsd:element ref="ns2:DocumentCode" minOccurs="0"/>
                <xsd:element ref="ns2:lcf76f155ced4ddcb4097134ff3c332f" minOccurs="0"/>
                <xsd:element ref="ns3:TaxCatchAll" minOccurs="0"/>
                <xsd:element ref="ns2:MediaServiceDateTaken" minOccurs="0"/>
                <xsd:element ref="ns2:MediaServiceOCR" minOccurs="0"/>
                <xsd:element ref="ns2:MediaServiceGenerationTime" minOccurs="0"/>
                <xsd:element ref="ns2:MediaServiceEventHashCode" minOccurs="0"/>
                <xsd:element ref="ns2:SignedOffBy_x003a_"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e4f4d16-a160-445a-b231-1f28c94cf97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DocumentType" ma:index="12" nillable="true" ma:displayName="Document Type" ma:format="Dropdown" ma:internalName="DocumentType">
      <xsd:simpleType>
        <xsd:restriction base="dms:Choice">
          <xsd:enumeration value="Process Map"/>
          <xsd:enumeration value="Policy"/>
          <xsd:enumeration value="Procedure"/>
          <xsd:enumeration value="User Guide"/>
          <xsd:enumeration value="Strategy"/>
          <xsd:enumeration value="PGD"/>
          <xsd:enumeration value="Framework"/>
          <xsd:enumeration value="SLA"/>
          <xsd:enumeration value="Form"/>
          <xsd:enumeration value="Datasheet"/>
          <xsd:enumeration value="Risk Assessment"/>
          <xsd:enumeration value="Template"/>
          <xsd:enumeration value="Tool"/>
          <xsd:enumeration value="Information"/>
          <xsd:enumeration value="SOP"/>
          <xsd:enumeration value="Plan"/>
          <xsd:enumeration value="Checklist"/>
        </xsd:restriction>
      </xsd:simpleType>
    </xsd:element>
    <xsd:element name="Status" ma:index="13" nillable="true" ma:displayName="Status" ma:format="Dropdown" ma:internalName="Status">
      <xsd:simpleType>
        <xsd:restriction base="dms:Choice">
          <xsd:enumeration value="LIVE"/>
          <xsd:enumeration value="IN REVIEW"/>
          <xsd:enumeration value="TO BE DEVELOPED"/>
        </xsd:restriction>
      </xsd:simpleType>
    </xsd:element>
    <xsd:element name="ReviewFrequency" ma:index="14" nillable="true" ma:displayName="Review Frequency" ma:format="Dropdown" ma:internalName="ReviewFrequency">
      <xsd:simpleType>
        <xsd:restriction base="dms:Choice">
          <xsd:enumeration value="Annually"/>
          <xsd:enumeration value="Bi-Annually"/>
          <xsd:enumeration value="Triennial"/>
          <xsd:enumeration value="18-Monthly"/>
          <xsd:enumeration value="6-Monthly"/>
        </xsd:restriction>
      </xsd:simpleType>
    </xsd:element>
    <xsd:element name="ReviewDate" ma:index="15" ma:displayName="Review Date" ma:format="DateOnly" ma:internalName="ReviewDate">
      <xsd:simpleType>
        <xsd:restriction base="dms:DateTime"/>
      </xsd:simpleType>
    </xsd:element>
    <xsd:element name="SignedOffBy" ma:index="16" ma:displayName="Signed Off By (Group)" ma:format="Dropdown" ma:list="UserInfo" ma:SharePointGroup="0" ma:internalName="SignedOffBy">
      <xsd:complexType>
        <xsd:complexContent>
          <xsd:extension base="dms:UserMulti">
            <xsd:sequence>
              <xsd:element name="UserInfo" minOccurs="0" maxOccurs="unbounded">
                <xsd:complexType>
                  <xsd:sequence>
                    <xsd:element name="DisplayName" type="xsd:string" minOccurs="0"/>
                    <xsd:element name="AccountId" type="dms:UserId" minOccurs="0"/>
                    <xsd:element name="AccountType" type="xsd:string" minOccurs="0"/>
                  </xsd:sequence>
                </xsd:complexType>
              </xsd:element>
            </xsd:sequence>
          </xsd:extension>
        </xsd:complexContent>
      </xsd:complexType>
    </xsd:element>
    <xsd:element name="SignOffDate" ma:index="17" nillable="true" ma:displayName="Sign Off Date" ma:format="DateOnly" ma:internalName="SignOffDate">
      <xsd:simpleType>
        <xsd:restriction base="dms:DateTime"/>
      </xsd:simpleType>
    </xsd:element>
    <xsd:element name="DocumentOwner" ma:index="18" nillable="true" ma:displayName="Document Owner" ma:format="Dropdown" ma:list="UserInfo" ma:SharePointGroup="0" ma:internalName="DocumentOwner">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DocumentCode" ma:index="19" nillable="true" ma:displayName="Document Code" ma:format="Dropdown" ma:internalName="DocumentCode">
      <xsd:simpleType>
        <xsd:restriction base="dms:Text">
          <xsd:maxLength value="255"/>
        </xsd:restriction>
      </xsd:simpleType>
    </xsd:element>
    <xsd:element name="lcf76f155ced4ddcb4097134ff3c332f" ma:index="21" nillable="true" ma:taxonomy="true" ma:internalName="lcf76f155ced4ddcb4097134ff3c332f" ma:taxonomyFieldName="MediaServiceImageTags" ma:displayName="Image Tags" ma:readOnly="false" ma:fieldId="{5cf76f15-5ced-4ddc-b409-7134ff3c332f}" ma:taxonomyMulti="true" ma:sspId="491e7e39-521b-4337-940b-1fe803ee9af1" ma:termSetId="09814cd3-568e-fe90-9814-8d621ff8fb84" ma:anchorId="fba54fb3-c3e1-fe81-a776-ca4b69148c4d" ma:open="true" ma:isKeyword="false">
      <xsd:complexType>
        <xsd:sequence>
          <xsd:element ref="pc:Terms" minOccurs="0" maxOccurs="1"/>
        </xsd:sequence>
      </xsd:complexType>
    </xsd:element>
    <xsd:element name="MediaServiceDateTaken" ma:index="23" nillable="true" ma:displayName="MediaServiceDateTaken" ma:hidden="true" ma:indexed="true" ma:internalName="MediaServiceDateTaken" ma:readOnly="true">
      <xsd:simpleType>
        <xsd:restriction base="dms:Text"/>
      </xsd:simpleType>
    </xsd:element>
    <xsd:element name="MediaServiceOCR" ma:index="24" nillable="true" ma:displayName="Extracted Text" ma:internalName="MediaServiceOCR" ma:readOnly="true">
      <xsd:simpleType>
        <xsd:restriction base="dms:Note">
          <xsd:maxLength value="255"/>
        </xsd:restriction>
      </xsd:simpleType>
    </xsd:element>
    <xsd:element name="MediaServiceGenerationTime" ma:index="25" nillable="true" ma:displayName="MediaServiceGenerationTime" ma:hidden="true" ma:internalName="MediaServiceGenerationTime" ma:readOnly="true">
      <xsd:simpleType>
        <xsd:restriction base="dms:Text"/>
      </xsd:simpleType>
    </xsd:element>
    <xsd:element name="MediaServiceEventHashCode" ma:index="26" nillable="true" ma:displayName="MediaServiceEventHashCode" ma:hidden="true" ma:internalName="MediaServiceEventHashCode" ma:readOnly="true">
      <xsd:simpleType>
        <xsd:restriction base="dms:Text"/>
      </xsd:simpleType>
    </xsd:element>
    <xsd:element name="SignedOffBy_x003a_" ma:index="27" nillable="true" ma:displayName="Signed Off By (Syncora)" ma:format="Dropdown" ma:internalName="SignedOffBy_x003a_">
      <xsd:simpleType>
        <xsd:union memberTypes="dms:Text">
          <xsd:simpleType>
            <xsd:restriction base="dms:Choice">
              <xsd:enumeration value="T&amp;R Managers Meeting"/>
              <xsd:enumeration value="Syncora OLT"/>
              <xsd:enumeration value="Care Governance Group"/>
              <xsd:enumeration value="Clinical Leads"/>
              <xsd:enumeration value="Care Leads"/>
              <xsd:enumeration value="H&amp;P OLT"/>
            </xsd:restriction>
          </xsd:simpleType>
        </xsd:union>
      </xsd:simpleType>
    </xsd:element>
  </xsd:schema>
  <xsd:schema xmlns:xsd="http://www.w3.org/2001/XMLSchema" xmlns:xs="http://www.w3.org/2001/XMLSchema" xmlns:dms="http://schemas.microsoft.com/office/2006/documentManagement/types" xmlns:pc="http://schemas.microsoft.com/office/infopath/2007/PartnerControls" targetNamespace="dc22598f-cf77-4db4-803e-1ee4b7a38d7c" elementFormDefault="qualified">
    <xsd:import namespace="http://schemas.microsoft.com/office/2006/documentManagement/types"/>
    <xsd:import namespace="http://schemas.microsoft.com/office/infopath/2007/PartnerControls"/>
    <xsd:element name="TaxCatchAll" ma:index="22" nillable="true" ma:displayName="Taxonomy Catch All Column" ma:hidden="true" ma:list="{e679650c-6d89-4f9c-84a4-d9bb411b9bc7}" ma:internalName="TaxCatchAll" ma:showField="CatchAllData" ma:web="dc22598f-cf77-4db4-803e-1ee4b7a38d7c">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b:Sources xmlns:b="http://schemas.openxmlformats.org/officeDocument/2006/bibliography" xmlns="http://schemas.openxmlformats.org/officeDocument/2006/bibliography" SelectedStyle="\APASixthEditionOfficeOnline.xsl" StyleName="APA" Version="6"/>
</file>

<file path=customXml/item3.xml><?xml version="1.0" encoding="utf-8"?>
<p:properties xmlns:p="http://schemas.microsoft.com/office/2006/metadata/properties" xmlns:xsi="http://www.w3.org/2001/XMLSchema-instance" xmlns:pc="http://schemas.microsoft.com/office/infopath/2007/PartnerControls">
  <documentManagement>
    <SignedOffBy_x003a_ xmlns="0e4f4d16-a160-445a-b231-1f28c94cf979">Boards</SignedOffBy_x003a_>
    <DocumentCode xmlns="0e4f4d16-a160-445a-b231-1f28c94cf979">GROUP-POL-001-V5.0</DocumentCode>
    <DocumentOwner xmlns="0e4f4d16-a160-445a-b231-1f28c94cf979">
      <UserInfo>
        <DisplayName>EThornber@calico.org.uk</DisplayName>
        <AccountId>82</AccountId>
        <AccountType/>
      </UserInfo>
    </DocumentOwner>
    <TaxCatchAll xmlns="dc22598f-cf77-4db4-803e-1ee4b7a38d7c" xsi:nil="true"/>
    <Status xmlns="0e4f4d16-a160-445a-b231-1f28c94cf979">LIVE</Status>
    <ReviewDate xmlns="0e4f4d16-a160-445a-b231-1f28c94cf979">2027-09-16T23:00:00+00:00</ReviewDate>
    <lcf76f155ced4ddcb4097134ff3c332f xmlns="0e4f4d16-a160-445a-b231-1f28c94cf979">
      <Terms xmlns="http://schemas.microsoft.com/office/infopath/2007/PartnerControls"/>
    </lcf76f155ced4ddcb4097134ff3c332f>
    <DocumentType xmlns="0e4f4d16-a160-445a-b231-1f28c94cf979">Policy</DocumentType>
    <ReviewFrequency xmlns="0e4f4d16-a160-445a-b231-1f28c94cf979">Annually</ReviewFrequency>
    <SignedOffBy xmlns="0e4f4d16-a160-445a-b231-1f28c94cf979">
      <UserInfo>
        <DisplayName>SSwanson@calico.org.uk</DisplayName>
        <AccountId>61</AccountId>
        <AccountType/>
      </UserInfo>
    </SignedOffBy>
    <SignOffDate xmlns="0e4f4d16-a160-445a-b231-1f28c94cf979">2026-09-16T23:00:00+00:00</SignOffDate>
  </documentManagement>
</p:properties>
</file>

<file path=customXml/item4.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D3698D74-ABC7-48D6-ADB2-3A64DCA9F116}"/>
</file>

<file path=customXml/itemProps2.xml><?xml version="1.0" encoding="utf-8"?>
<ds:datastoreItem xmlns:ds="http://schemas.openxmlformats.org/officeDocument/2006/customXml" ds:itemID="{F2015E59-504D-4FCF-B79F-80AFAD9A092C}">
  <ds:schemaRefs>
    <ds:schemaRef ds:uri="http://schemas.openxmlformats.org/officeDocument/2006/bibliography"/>
  </ds:schemaRefs>
</ds:datastoreItem>
</file>

<file path=customXml/itemProps3.xml><?xml version="1.0" encoding="utf-8"?>
<ds:datastoreItem xmlns:ds="http://schemas.openxmlformats.org/officeDocument/2006/customXml" ds:itemID="{9ECCDBEC-2723-400A-9931-ABCB22660779}">
  <ds:schemaRefs>
    <ds:schemaRef ds:uri="http://schemas.microsoft.com/office/2006/metadata/properties"/>
    <ds:schemaRef ds:uri="http://schemas.microsoft.com/office/infopath/2007/PartnerControls"/>
    <ds:schemaRef ds:uri="6dbde2e7-b324-44d8-b8de-b35408f326ed"/>
  </ds:schemaRefs>
</ds:datastoreItem>
</file>

<file path=customXml/itemProps4.xml><?xml version="1.0" encoding="utf-8"?>
<ds:datastoreItem xmlns:ds="http://schemas.openxmlformats.org/officeDocument/2006/customXml" ds:itemID="{ED7A931E-3A6F-4965-84FA-81E417A3EE97}">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Policy Template General</Template>
  <TotalTime>546</TotalTime>
  <Pages>12</Pages>
  <Words>3437</Words>
  <Characters>20293</Characters>
  <Application>Microsoft Office Word</Application>
  <DocSecurity>0</DocSecurity>
  <Lines>448</Lines>
  <Paragraphs>161</Paragraphs>
  <ScaleCrop>false</ScaleCrop>
  <HeadingPairs>
    <vt:vector size="2" baseType="variant">
      <vt:variant>
        <vt:lpstr>Title</vt:lpstr>
      </vt:variant>
      <vt:variant>
        <vt:i4>1</vt:i4>
      </vt:variant>
    </vt:vector>
  </HeadingPairs>
  <TitlesOfParts>
    <vt:vector size="1" baseType="lpstr">
      <vt:lpstr/>
    </vt:vector>
  </TitlesOfParts>
  <Company/>
  <LinksUpToDate>false</LinksUpToDate>
  <CharactersWithSpaces>23672</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Annabelle Edge</dc:creator>
  <cp:keywords/>
  <dc:description/>
  <cp:lastModifiedBy>Rachel Newton</cp:lastModifiedBy>
  <cp:revision>35</cp:revision>
  <cp:lastPrinted>2025-08-14T12:23:00Z</cp:lastPrinted>
  <dcterms:created xsi:type="dcterms:W3CDTF">2024-09-16T12:42:00Z</dcterms:created>
  <dcterms:modified xsi:type="dcterms:W3CDTF">2026-09-24T10:22:00Z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0x0101007D4929E7FAE8AA4D9D1712A3925F660A</vt:lpwstr>
  </property>
  <property fmtid="{D5CDD505-2E9C-101B-9397-08002B2CF9AE}" pid="3" name="GrammarlyDocumentId">
    <vt:lpwstr>6ee8a1ac-a542-428a-a254-f7d83fae0931</vt:lpwstr>
  </property>
  <property fmtid="{D5CDD505-2E9C-101B-9397-08002B2CF9AE}" pid="4" name="MediaServiceImageTags">
    <vt:lpwstr/>
  </property>
  <property fmtid="{D5CDD505-2E9C-101B-9397-08002B2CF9AE}" pid="6" name="docLang">
    <vt:lpwstr>en</vt:lpwstr>
  </property>
</Properties>
</file>